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88" r:id="rId4"/>
    <p:sldId id="289" r:id="rId5"/>
    <p:sldId id="290" r:id="rId6"/>
    <p:sldId id="291" r:id="rId7"/>
    <p:sldId id="258" r:id="rId8"/>
    <p:sldId id="259" r:id="rId9"/>
    <p:sldId id="293" r:id="rId10"/>
    <p:sldId id="260" r:id="rId11"/>
    <p:sldId id="294" r:id="rId12"/>
    <p:sldId id="295" r:id="rId13"/>
    <p:sldId id="261" r:id="rId14"/>
    <p:sldId id="296" r:id="rId15"/>
    <p:sldId id="262" r:id="rId16"/>
    <p:sldId id="292" r:id="rId17"/>
    <p:sldId id="298" r:id="rId18"/>
    <p:sldId id="264" r:id="rId19"/>
    <p:sldId id="299" r:id="rId20"/>
    <p:sldId id="300" r:id="rId21"/>
    <p:sldId id="265" r:id="rId22"/>
    <p:sldId id="266" r:id="rId23"/>
    <p:sldId id="301" r:id="rId24"/>
    <p:sldId id="302" r:id="rId25"/>
    <p:sldId id="267" r:id="rId26"/>
    <p:sldId id="268" r:id="rId27"/>
    <p:sldId id="305" r:id="rId28"/>
    <p:sldId id="306" r:id="rId29"/>
    <p:sldId id="307" r:id="rId30"/>
    <p:sldId id="308" r:id="rId31"/>
    <p:sldId id="309" r:id="rId32"/>
    <p:sldId id="310" r:id="rId33"/>
    <p:sldId id="270" r:id="rId34"/>
    <p:sldId id="287" r:id="rId35"/>
    <p:sldId id="311" r:id="rId36"/>
    <p:sldId id="313" r:id="rId37"/>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8449" y="61975"/>
            <a:ext cx="8147100" cy="1305560"/>
          </a:xfrm>
          <a:prstGeom prst="rect">
            <a:avLst/>
          </a:prstGeom>
        </p:spPr>
        <p:txBody>
          <a:bodyPr wrap="square" lIns="0" tIns="0" rIns="0" bIns="0">
            <a:spAutoFit/>
          </a:bodyPr>
          <a:lstStyle>
            <a:lvl1pPr>
              <a:defRPr sz="2400" b="1" i="1">
                <a:solidFill>
                  <a:schemeClr val="tx1"/>
                </a:solidFill>
                <a:latin typeface="Arial"/>
                <a:cs typeface="Arial"/>
              </a:defRPr>
            </a:lvl1pPr>
          </a:lstStyle>
          <a:p>
            <a:endParaRPr/>
          </a:p>
        </p:txBody>
      </p:sp>
      <p:sp>
        <p:nvSpPr>
          <p:cNvPr id="3" name="Holder 3"/>
          <p:cNvSpPr>
            <a:spLocks noGrp="1"/>
          </p:cNvSpPr>
          <p:nvPr>
            <p:ph type="body" idx="1"/>
          </p:nvPr>
        </p:nvSpPr>
        <p:spPr>
          <a:xfrm>
            <a:off x="450850" y="1593850"/>
            <a:ext cx="8248650" cy="45847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10/13/2022</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3.jpeg"/><Relationship Id="rId16" Type="http://schemas.openxmlformats.org/officeDocument/2006/relationships/image" Target="../media/image23.pn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9143999" cy="6857999"/>
          </a:xfrm>
          <a:prstGeom prst="rect">
            <a:avLst/>
          </a:prstGeom>
        </p:spPr>
      </p:pic>
      <p:sp>
        <p:nvSpPr>
          <p:cNvPr id="3" name="object 3"/>
          <p:cNvSpPr txBox="1"/>
          <p:nvPr/>
        </p:nvSpPr>
        <p:spPr>
          <a:xfrm>
            <a:off x="0" y="2438400"/>
            <a:ext cx="9144000" cy="1231106"/>
          </a:xfrm>
          <a:prstGeom prst="rect">
            <a:avLst/>
          </a:prstGeom>
          <a:solidFill>
            <a:srgbClr val="B9FDBC">
              <a:alpha val="79998"/>
            </a:srgbClr>
          </a:solidFill>
          <a:ln w="9144">
            <a:solidFill>
              <a:srgbClr val="000000"/>
            </a:solidFill>
          </a:ln>
        </p:spPr>
        <p:txBody>
          <a:bodyPr vert="horz" wrap="square" lIns="0" tIns="0" rIns="0" bIns="0" rtlCol="0">
            <a:spAutoFit/>
          </a:bodyPr>
          <a:lstStyle/>
          <a:p>
            <a:pPr marL="605155" marR="593090" indent="-6350" algn="ctr">
              <a:lnSpc>
                <a:spcPct val="100000"/>
              </a:lnSpc>
            </a:pPr>
            <a:r>
              <a:rPr lang="ru-RU" sz="4000" b="1" dirty="0" smtClean="0">
                <a:solidFill>
                  <a:srgbClr val="FF0000"/>
                </a:solidFill>
                <a:latin typeface="Times New Roman" pitchFamily="18" charset="0"/>
                <a:cs typeface="Times New Roman" pitchFamily="18" charset="0"/>
              </a:rPr>
              <a:t>Физиологиялық бейімделу туралы ілім</a:t>
            </a:r>
            <a:endParaRPr sz="4000" b="1">
              <a:solidFill>
                <a:srgbClr val="FF0000"/>
              </a:solidFill>
              <a:latin typeface="Times New Roman" pitchFamily="18" charset="0"/>
              <a:cs typeface="Times New Roman" pitchFamily="18" charset="0"/>
            </a:endParaRPr>
          </a:p>
        </p:txBody>
      </p:sp>
      <p:sp>
        <p:nvSpPr>
          <p:cNvPr id="32769" name="Rectangle 1"/>
          <p:cNvSpPr>
            <a:spLocks noChangeArrowheads="1"/>
          </p:cNvSpPr>
          <p:nvPr/>
        </p:nvSpPr>
        <p:spPr bwMode="auto">
          <a:xfrm>
            <a:off x="1066800" y="152400"/>
            <a:ext cx="7175426"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Әл-Фараби атындағы Қазақ ұлттық университеті</a:t>
            </a:r>
            <a:endParaRPr kumimoji="0" lang="kk-KZ"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Прямоугольник 4"/>
          <p:cNvSpPr/>
          <p:nvPr/>
        </p:nvSpPr>
        <p:spPr>
          <a:xfrm>
            <a:off x="3048000" y="1447800"/>
            <a:ext cx="3320333" cy="584775"/>
          </a:xfrm>
          <a:prstGeom prst="rect">
            <a:avLst/>
          </a:prstGeom>
        </p:spPr>
        <p:txBody>
          <a:bodyPr wrap="none">
            <a:spAutoFit/>
          </a:bodyPr>
          <a:lstStyle/>
          <a:p>
            <a:pPr algn="ctr"/>
            <a:r>
              <a:rPr lang="ru-RU" sz="3200" b="1" dirty="0" err="1" smtClean="0">
                <a:latin typeface="Times New Roman" pitchFamily="18" charset="0"/>
                <a:cs typeface="Times New Roman" pitchFamily="18" charset="0"/>
              </a:rPr>
              <a:t>Дәріс тақырыбы</a:t>
            </a:r>
            <a:endParaRPr lang="ru-RU" sz="3200" b="1" dirty="0">
              <a:latin typeface="Times New Roman" pitchFamily="18" charset="0"/>
              <a:cs typeface="Times New Roman" pitchFamily="18" charset="0"/>
            </a:endParaRPr>
          </a:p>
        </p:txBody>
      </p:sp>
      <p:sp>
        <p:nvSpPr>
          <p:cNvPr id="6" name="Прямоугольник 5"/>
          <p:cNvSpPr/>
          <p:nvPr/>
        </p:nvSpPr>
        <p:spPr>
          <a:xfrm>
            <a:off x="3733800" y="6096000"/>
            <a:ext cx="2094997" cy="461665"/>
          </a:xfrm>
          <a:prstGeom prst="rect">
            <a:avLst/>
          </a:prstGeom>
        </p:spPr>
        <p:txBody>
          <a:bodyPr wrap="none">
            <a:spAutoFit/>
          </a:bodyPr>
          <a:lstStyle/>
          <a:p>
            <a:pPr algn="ctr"/>
            <a:r>
              <a:rPr lang="ru-RU" sz="2400" b="1" dirty="0" err="1" smtClean="0">
                <a:latin typeface="Times New Roman" pitchFamily="18" charset="0"/>
                <a:cs typeface="Times New Roman" pitchFamily="18" charset="0"/>
              </a:rPr>
              <a:t>Алматы</a:t>
            </a:r>
            <a:r>
              <a:rPr lang="ru-RU" sz="2400" b="1" dirty="0" smtClean="0">
                <a:latin typeface="Times New Roman" pitchFamily="18" charset="0"/>
                <a:cs typeface="Times New Roman" pitchFamily="18" charset="0"/>
              </a:rPr>
              <a:t>, 2022</a:t>
            </a:r>
            <a:endParaRPr lang="ru-RU" sz="24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0"/>
            <a:ext cx="7273949" cy="1046569"/>
          </a:xfrm>
          <a:prstGeom prst="rect">
            <a:avLst/>
          </a:prstGeom>
        </p:spPr>
        <p:txBody>
          <a:bodyPr vert="horz" wrap="square" lIns="0" tIns="61087" rIns="0" bIns="0" rtlCol="0">
            <a:spAutoFit/>
          </a:bodyPr>
          <a:lstStyle/>
          <a:p>
            <a:pPr marL="276225" marR="5080" indent="873125" algn="ctr">
              <a:lnSpc>
                <a:spcPct val="100000"/>
              </a:lnSpc>
              <a:spcBef>
                <a:spcPts val="95"/>
              </a:spcBef>
            </a:pPr>
            <a:r>
              <a:rPr sz="3200" i="0" spc="-5" smtClean="0">
                <a:latin typeface="Times New Roman" pitchFamily="18" charset="0"/>
                <a:cs typeface="Times New Roman" pitchFamily="18" charset="0"/>
              </a:rPr>
              <a:t>Ф.З.Меерсон</a:t>
            </a:r>
            <a:r>
              <a:rPr lang="kk-KZ" sz="3200" i="0" spc="-5" dirty="0" smtClean="0">
                <a:latin typeface="Times New Roman" pitchFamily="18" charset="0"/>
                <a:cs typeface="Times New Roman" pitchFamily="18" charset="0"/>
              </a:rPr>
              <a:t> бойынша </a:t>
            </a:r>
            <a:r>
              <a:rPr lang="ru-RU" sz="3200" i="0" spc="-5" dirty="0" err="1" smtClean="0">
                <a:latin typeface="Times New Roman" pitchFamily="18" charset="0"/>
                <a:cs typeface="Times New Roman" pitchFamily="18" charset="0"/>
              </a:rPr>
              <a:t>бейімделудің қалыптасу кезеңдері</a:t>
            </a:r>
            <a:endParaRPr sz="3200" i="0">
              <a:latin typeface="Times New Roman" pitchFamily="18" charset="0"/>
              <a:cs typeface="Times New Roman" pitchFamily="18" charset="0"/>
            </a:endParaRPr>
          </a:p>
        </p:txBody>
      </p:sp>
      <p:grpSp>
        <p:nvGrpSpPr>
          <p:cNvPr id="3" name="object 3"/>
          <p:cNvGrpSpPr/>
          <p:nvPr/>
        </p:nvGrpSpPr>
        <p:grpSpPr>
          <a:xfrm>
            <a:off x="391668" y="4305300"/>
            <a:ext cx="1294130" cy="757555"/>
            <a:chOff x="391668" y="4305300"/>
            <a:chExt cx="1294130" cy="757555"/>
          </a:xfrm>
        </p:grpSpPr>
        <p:pic>
          <p:nvPicPr>
            <p:cNvPr id="4" name="object 4"/>
            <p:cNvPicPr/>
            <p:nvPr/>
          </p:nvPicPr>
          <p:blipFill>
            <a:blip r:embed="rId3" cstate="print"/>
            <a:stretch>
              <a:fillRect/>
            </a:stretch>
          </p:blipFill>
          <p:spPr>
            <a:xfrm>
              <a:off x="400812" y="4325111"/>
              <a:ext cx="1277112" cy="672083"/>
            </a:xfrm>
            <a:prstGeom prst="rect">
              <a:avLst/>
            </a:prstGeom>
          </p:spPr>
        </p:pic>
        <p:pic>
          <p:nvPicPr>
            <p:cNvPr id="5" name="object 5"/>
            <p:cNvPicPr/>
            <p:nvPr/>
          </p:nvPicPr>
          <p:blipFill>
            <a:blip r:embed="rId4" cstate="print"/>
            <a:stretch>
              <a:fillRect/>
            </a:stretch>
          </p:blipFill>
          <p:spPr>
            <a:xfrm>
              <a:off x="391668" y="4305300"/>
              <a:ext cx="1293876" cy="757427"/>
            </a:xfrm>
            <a:prstGeom prst="rect">
              <a:avLst/>
            </a:prstGeom>
          </p:spPr>
        </p:pic>
      </p:grpSp>
      <p:sp>
        <p:nvSpPr>
          <p:cNvPr id="6" name="object 6"/>
          <p:cNvSpPr txBox="1"/>
          <p:nvPr/>
        </p:nvSpPr>
        <p:spPr>
          <a:xfrm>
            <a:off x="381000" y="4305300"/>
            <a:ext cx="1264920" cy="1009892"/>
          </a:xfrm>
          <a:prstGeom prst="rect">
            <a:avLst/>
          </a:prstGeom>
          <a:solidFill>
            <a:srgbClr val="FF0000"/>
          </a:solidFill>
          <a:ln w="9144">
            <a:solidFill>
              <a:srgbClr val="000000"/>
            </a:solidFill>
          </a:ln>
        </p:spPr>
        <p:txBody>
          <a:bodyPr vert="horz" wrap="square" lIns="0" tIns="40005" rIns="0" bIns="0" rtlCol="0">
            <a:spAutoFit/>
          </a:bodyPr>
          <a:lstStyle/>
          <a:p>
            <a:pPr marL="265430" marR="116205" indent="-142240" algn="ctr">
              <a:lnSpc>
                <a:spcPct val="100000"/>
              </a:lnSpc>
              <a:spcBef>
                <a:spcPts val="315"/>
              </a:spcBef>
            </a:pPr>
            <a:endParaRPr lang="kk-KZ" sz="1000" b="1" dirty="0" smtClean="0">
              <a:latin typeface="Times New Roman" pitchFamily="18" charset="0"/>
              <a:cs typeface="Times New Roman" pitchFamily="18" charset="0"/>
            </a:endParaRPr>
          </a:p>
          <a:p>
            <a:pPr marL="265430" marR="116205" indent="-142240" algn="ctr">
              <a:lnSpc>
                <a:spcPct val="100000"/>
              </a:lnSpc>
              <a:spcBef>
                <a:spcPts val="315"/>
              </a:spcBef>
            </a:pPr>
            <a:r>
              <a:rPr lang="kk-KZ" sz="1600" b="1" dirty="0" smtClean="0">
                <a:latin typeface="Times New Roman" pitchFamily="18" charset="0"/>
                <a:cs typeface="Times New Roman" pitchFamily="18" charset="0"/>
              </a:rPr>
              <a:t>Орта факторы</a:t>
            </a:r>
          </a:p>
          <a:p>
            <a:pPr marL="265430" marR="116205" indent="-142240" algn="ctr">
              <a:lnSpc>
                <a:spcPct val="100000"/>
              </a:lnSpc>
              <a:spcBef>
                <a:spcPts val="315"/>
              </a:spcBef>
            </a:pPr>
            <a:endParaRPr sz="1600">
              <a:latin typeface="Times New Roman" pitchFamily="18" charset="0"/>
              <a:cs typeface="Times New Roman" pitchFamily="18" charset="0"/>
            </a:endParaRPr>
          </a:p>
        </p:txBody>
      </p:sp>
      <p:grpSp>
        <p:nvGrpSpPr>
          <p:cNvPr id="7" name="object 7"/>
          <p:cNvGrpSpPr/>
          <p:nvPr/>
        </p:nvGrpSpPr>
        <p:grpSpPr>
          <a:xfrm>
            <a:off x="1962911" y="4139184"/>
            <a:ext cx="1664335" cy="858519"/>
            <a:chOff x="1962911" y="4139184"/>
            <a:chExt cx="1664335" cy="858519"/>
          </a:xfrm>
        </p:grpSpPr>
        <p:pic>
          <p:nvPicPr>
            <p:cNvPr id="8" name="object 8"/>
            <p:cNvPicPr/>
            <p:nvPr/>
          </p:nvPicPr>
          <p:blipFill>
            <a:blip r:embed="rId5" cstate="print"/>
            <a:stretch>
              <a:fillRect/>
            </a:stretch>
          </p:blipFill>
          <p:spPr>
            <a:xfrm>
              <a:off x="1982723" y="4158996"/>
              <a:ext cx="1592579" cy="838200"/>
            </a:xfrm>
            <a:prstGeom prst="rect">
              <a:avLst/>
            </a:prstGeom>
          </p:spPr>
        </p:pic>
        <p:pic>
          <p:nvPicPr>
            <p:cNvPr id="9" name="object 9"/>
            <p:cNvPicPr/>
            <p:nvPr/>
          </p:nvPicPr>
          <p:blipFill>
            <a:blip r:embed="rId6" cstate="print"/>
            <a:stretch>
              <a:fillRect/>
            </a:stretch>
          </p:blipFill>
          <p:spPr>
            <a:xfrm>
              <a:off x="1999487" y="4140708"/>
              <a:ext cx="1627632" cy="757427"/>
            </a:xfrm>
            <a:prstGeom prst="rect">
              <a:avLst/>
            </a:prstGeom>
          </p:spPr>
        </p:pic>
        <p:sp>
          <p:nvSpPr>
            <p:cNvPr id="10" name="object 10"/>
            <p:cNvSpPr/>
            <p:nvPr/>
          </p:nvSpPr>
          <p:spPr>
            <a:xfrm>
              <a:off x="1962911" y="4139184"/>
              <a:ext cx="1580515" cy="826135"/>
            </a:xfrm>
            <a:custGeom>
              <a:avLst/>
              <a:gdLst/>
              <a:ahLst/>
              <a:cxnLst/>
              <a:rect l="l" t="t" r="r" b="b"/>
              <a:pathLst>
                <a:path w="1580514" h="826135">
                  <a:moveTo>
                    <a:pt x="1580388" y="0"/>
                  </a:moveTo>
                  <a:lnTo>
                    <a:pt x="0" y="0"/>
                  </a:lnTo>
                  <a:lnTo>
                    <a:pt x="0" y="826007"/>
                  </a:lnTo>
                  <a:lnTo>
                    <a:pt x="1580388" y="826007"/>
                  </a:lnTo>
                  <a:lnTo>
                    <a:pt x="1580388" y="0"/>
                  </a:lnTo>
                  <a:close/>
                </a:path>
              </a:pathLst>
            </a:custGeom>
            <a:solidFill>
              <a:srgbClr val="CCFFCC"/>
            </a:solidFill>
          </p:spPr>
          <p:txBody>
            <a:bodyPr wrap="square" lIns="0" tIns="0" rIns="0" bIns="0" rtlCol="0"/>
            <a:lstStyle/>
            <a:p>
              <a:endParaRPr/>
            </a:p>
          </p:txBody>
        </p:sp>
      </p:grpSp>
      <p:sp>
        <p:nvSpPr>
          <p:cNvPr id="11" name="object 11"/>
          <p:cNvSpPr txBox="1"/>
          <p:nvPr/>
        </p:nvSpPr>
        <p:spPr>
          <a:xfrm>
            <a:off x="1962911" y="4139184"/>
            <a:ext cx="1580515" cy="872675"/>
          </a:xfrm>
          <a:prstGeom prst="rect">
            <a:avLst/>
          </a:prstGeom>
          <a:ln w="9144">
            <a:solidFill>
              <a:srgbClr val="000000"/>
            </a:solidFill>
          </a:ln>
        </p:spPr>
        <p:txBody>
          <a:bodyPr vert="horz" wrap="square" lIns="0" tIns="41275" rIns="0" bIns="0" rtlCol="0">
            <a:spAutoFit/>
          </a:bodyPr>
          <a:lstStyle/>
          <a:p>
            <a:pPr marL="158115" marR="143510" indent="-7620" algn="ctr">
              <a:lnSpc>
                <a:spcPct val="100000"/>
              </a:lnSpc>
              <a:spcBef>
                <a:spcPts val="325"/>
              </a:spcBef>
            </a:pPr>
            <a:r>
              <a:rPr lang="kk-KZ" sz="1800" b="1" spc="-5" dirty="0" smtClean="0">
                <a:latin typeface="Times New Roman" pitchFamily="18" charset="0"/>
                <a:cs typeface="Times New Roman" pitchFamily="18" charset="0"/>
              </a:rPr>
              <a:t>Тепе-теңдіктің бұзылуы</a:t>
            </a:r>
          </a:p>
        </p:txBody>
      </p:sp>
      <p:grpSp>
        <p:nvGrpSpPr>
          <p:cNvPr id="12" name="object 12"/>
          <p:cNvGrpSpPr/>
          <p:nvPr/>
        </p:nvGrpSpPr>
        <p:grpSpPr>
          <a:xfrm>
            <a:off x="3838955" y="4305300"/>
            <a:ext cx="1318260" cy="527685"/>
            <a:chOff x="3838955" y="4305300"/>
            <a:chExt cx="1318260" cy="527685"/>
          </a:xfrm>
        </p:grpSpPr>
        <p:pic>
          <p:nvPicPr>
            <p:cNvPr id="13" name="object 13"/>
            <p:cNvPicPr/>
            <p:nvPr/>
          </p:nvPicPr>
          <p:blipFill>
            <a:blip r:embed="rId7" cstate="print"/>
            <a:stretch>
              <a:fillRect/>
            </a:stretch>
          </p:blipFill>
          <p:spPr>
            <a:xfrm>
              <a:off x="3880103" y="4325111"/>
              <a:ext cx="1277112" cy="507492"/>
            </a:xfrm>
            <a:prstGeom prst="rect">
              <a:avLst/>
            </a:prstGeom>
          </p:spPr>
        </p:pic>
        <p:pic>
          <p:nvPicPr>
            <p:cNvPr id="14" name="object 14"/>
            <p:cNvPicPr/>
            <p:nvPr/>
          </p:nvPicPr>
          <p:blipFill>
            <a:blip r:embed="rId8" cstate="print"/>
            <a:stretch>
              <a:fillRect/>
            </a:stretch>
          </p:blipFill>
          <p:spPr>
            <a:xfrm>
              <a:off x="3838955" y="4305300"/>
              <a:ext cx="1126236" cy="483107"/>
            </a:xfrm>
            <a:prstGeom prst="rect">
              <a:avLst/>
            </a:prstGeom>
          </p:spPr>
        </p:pic>
      </p:grpSp>
      <p:sp>
        <p:nvSpPr>
          <p:cNvPr id="15" name="object 15"/>
          <p:cNvSpPr txBox="1"/>
          <p:nvPr/>
        </p:nvSpPr>
        <p:spPr>
          <a:xfrm>
            <a:off x="3860291" y="4305300"/>
            <a:ext cx="1264920" cy="632866"/>
          </a:xfrm>
          <a:prstGeom prst="rect">
            <a:avLst/>
          </a:prstGeom>
          <a:solidFill>
            <a:srgbClr val="FFCC99"/>
          </a:solidFill>
          <a:ln w="9144">
            <a:solidFill>
              <a:srgbClr val="000000"/>
            </a:solidFill>
          </a:ln>
        </p:spPr>
        <p:txBody>
          <a:bodyPr vert="horz" wrap="square" lIns="0" tIns="40005" rIns="0" bIns="0" rtlCol="0">
            <a:spAutoFit/>
          </a:bodyPr>
          <a:lstStyle/>
          <a:p>
            <a:pPr marL="92075" algn="ctr">
              <a:lnSpc>
                <a:spcPct val="100000"/>
              </a:lnSpc>
              <a:spcBef>
                <a:spcPts val="315"/>
              </a:spcBef>
            </a:pPr>
            <a:r>
              <a:rPr lang="kk-KZ" sz="1800" b="1" spc="-10" dirty="0" smtClean="0">
                <a:latin typeface="Arial"/>
                <a:cs typeface="Arial"/>
              </a:rPr>
              <a:t>Орталық</a:t>
            </a:r>
          </a:p>
          <a:p>
            <a:pPr marL="92075">
              <a:lnSpc>
                <a:spcPct val="100000"/>
              </a:lnSpc>
              <a:spcBef>
                <a:spcPts val="315"/>
              </a:spcBef>
            </a:pPr>
            <a:endParaRPr sz="1800">
              <a:latin typeface="Arial"/>
              <a:cs typeface="Arial"/>
            </a:endParaRPr>
          </a:p>
        </p:txBody>
      </p:sp>
      <p:grpSp>
        <p:nvGrpSpPr>
          <p:cNvPr id="16" name="object 16"/>
          <p:cNvGrpSpPr/>
          <p:nvPr/>
        </p:nvGrpSpPr>
        <p:grpSpPr>
          <a:xfrm>
            <a:off x="5263896" y="3843337"/>
            <a:ext cx="1513840" cy="1522730"/>
            <a:chOff x="5263896" y="3843337"/>
            <a:chExt cx="1513840" cy="1522730"/>
          </a:xfrm>
        </p:grpSpPr>
        <p:pic>
          <p:nvPicPr>
            <p:cNvPr id="17" name="object 17"/>
            <p:cNvPicPr/>
            <p:nvPr/>
          </p:nvPicPr>
          <p:blipFill>
            <a:blip r:embed="rId9" cstate="print"/>
            <a:stretch>
              <a:fillRect/>
            </a:stretch>
          </p:blipFill>
          <p:spPr>
            <a:xfrm>
              <a:off x="5303520" y="3867911"/>
              <a:ext cx="1435607" cy="1498092"/>
            </a:xfrm>
            <a:prstGeom prst="rect">
              <a:avLst/>
            </a:prstGeom>
          </p:spPr>
        </p:pic>
        <p:pic>
          <p:nvPicPr>
            <p:cNvPr id="18" name="object 18"/>
            <p:cNvPicPr/>
            <p:nvPr/>
          </p:nvPicPr>
          <p:blipFill>
            <a:blip r:embed="rId10" cstate="print"/>
            <a:stretch>
              <a:fillRect/>
            </a:stretch>
          </p:blipFill>
          <p:spPr>
            <a:xfrm>
              <a:off x="5263896" y="3849624"/>
              <a:ext cx="1513331" cy="1306068"/>
            </a:xfrm>
            <a:prstGeom prst="rect">
              <a:avLst/>
            </a:prstGeom>
          </p:spPr>
        </p:pic>
        <p:sp>
          <p:nvSpPr>
            <p:cNvPr id="19" name="object 19"/>
            <p:cNvSpPr/>
            <p:nvPr/>
          </p:nvSpPr>
          <p:spPr>
            <a:xfrm>
              <a:off x="5283708" y="3848100"/>
              <a:ext cx="1423670" cy="1485900"/>
            </a:xfrm>
            <a:custGeom>
              <a:avLst/>
              <a:gdLst/>
              <a:ahLst/>
              <a:cxnLst/>
              <a:rect l="l" t="t" r="r" b="b"/>
              <a:pathLst>
                <a:path w="1423670" h="1485900">
                  <a:moveTo>
                    <a:pt x="1423415" y="0"/>
                  </a:moveTo>
                  <a:lnTo>
                    <a:pt x="0" y="0"/>
                  </a:lnTo>
                  <a:lnTo>
                    <a:pt x="0" y="1485900"/>
                  </a:lnTo>
                  <a:lnTo>
                    <a:pt x="1423415" y="1485900"/>
                  </a:lnTo>
                  <a:lnTo>
                    <a:pt x="1423415" y="0"/>
                  </a:lnTo>
                  <a:close/>
                </a:path>
              </a:pathLst>
            </a:custGeom>
            <a:solidFill>
              <a:srgbClr val="00FFFF"/>
            </a:solidFill>
          </p:spPr>
          <p:txBody>
            <a:bodyPr wrap="square" lIns="0" tIns="0" rIns="0" bIns="0" rtlCol="0"/>
            <a:lstStyle/>
            <a:p>
              <a:endParaRPr/>
            </a:p>
          </p:txBody>
        </p:sp>
        <p:sp>
          <p:nvSpPr>
            <p:cNvPr id="20" name="object 20"/>
            <p:cNvSpPr/>
            <p:nvPr/>
          </p:nvSpPr>
          <p:spPr>
            <a:xfrm>
              <a:off x="5283708" y="3848100"/>
              <a:ext cx="1423670" cy="1485900"/>
            </a:xfrm>
            <a:custGeom>
              <a:avLst/>
              <a:gdLst/>
              <a:ahLst/>
              <a:cxnLst/>
              <a:rect l="l" t="t" r="r" b="b"/>
              <a:pathLst>
                <a:path w="1423670" h="1485900">
                  <a:moveTo>
                    <a:pt x="0" y="1485900"/>
                  </a:moveTo>
                  <a:lnTo>
                    <a:pt x="1423415" y="1485900"/>
                  </a:lnTo>
                  <a:lnTo>
                    <a:pt x="1423415" y="0"/>
                  </a:lnTo>
                  <a:lnTo>
                    <a:pt x="0" y="0"/>
                  </a:lnTo>
                  <a:lnTo>
                    <a:pt x="0" y="1485900"/>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5365241" y="3962400"/>
            <a:ext cx="1260475" cy="1133644"/>
          </a:xfrm>
          <a:prstGeom prst="rect">
            <a:avLst/>
          </a:prstGeom>
        </p:spPr>
        <p:txBody>
          <a:bodyPr vert="horz" wrap="square" lIns="0" tIns="12700" rIns="0" bIns="0" rtlCol="0">
            <a:spAutoFit/>
          </a:bodyPr>
          <a:lstStyle/>
          <a:p>
            <a:pPr marL="12700" marR="5080" indent="635" algn="ctr">
              <a:lnSpc>
                <a:spcPct val="100000"/>
              </a:lnSpc>
              <a:spcBef>
                <a:spcPts val="100"/>
              </a:spcBef>
            </a:pPr>
            <a:r>
              <a:rPr lang="ru-RU" b="1" spc="-10" dirty="0" err="1" smtClean="0">
                <a:latin typeface="Times New Roman" pitchFamily="18" charset="0"/>
                <a:cs typeface="Times New Roman" pitchFamily="18" charset="0"/>
              </a:rPr>
              <a:t>Жүйелердің жұмысы-</a:t>
            </a:r>
            <a:endParaRPr lang="ru-RU" b="1" spc="-10" dirty="0" smtClean="0">
              <a:latin typeface="Times New Roman" pitchFamily="18" charset="0"/>
              <a:cs typeface="Times New Roman" pitchFamily="18" charset="0"/>
            </a:endParaRPr>
          </a:p>
          <a:p>
            <a:pPr marL="12700" marR="5080" indent="635" algn="ctr">
              <a:lnSpc>
                <a:spcPct val="100000"/>
              </a:lnSpc>
              <a:spcBef>
                <a:spcPts val="100"/>
              </a:spcBef>
            </a:pPr>
            <a:r>
              <a:rPr lang="ru-RU" b="1" spc="-10" dirty="0" err="1" smtClean="0">
                <a:latin typeface="Times New Roman" pitchFamily="18" charset="0"/>
                <a:cs typeface="Times New Roman" pitchFamily="18" charset="0"/>
              </a:rPr>
              <a:t>ның күшейуі</a:t>
            </a:r>
            <a:endParaRPr>
              <a:latin typeface="Times New Roman" pitchFamily="18" charset="0"/>
              <a:cs typeface="Times New Roman" pitchFamily="18" charset="0"/>
            </a:endParaRPr>
          </a:p>
        </p:txBody>
      </p:sp>
      <p:grpSp>
        <p:nvGrpSpPr>
          <p:cNvPr id="23" name="object 23"/>
          <p:cNvGrpSpPr/>
          <p:nvPr/>
        </p:nvGrpSpPr>
        <p:grpSpPr>
          <a:xfrm>
            <a:off x="6842759" y="3974591"/>
            <a:ext cx="1003300" cy="1022985"/>
            <a:chOff x="6842759" y="3974591"/>
            <a:chExt cx="1003300" cy="1022985"/>
          </a:xfrm>
        </p:grpSpPr>
        <p:pic>
          <p:nvPicPr>
            <p:cNvPr id="24" name="object 24"/>
            <p:cNvPicPr/>
            <p:nvPr/>
          </p:nvPicPr>
          <p:blipFill>
            <a:blip r:embed="rId11" cstate="print"/>
            <a:stretch>
              <a:fillRect/>
            </a:stretch>
          </p:blipFill>
          <p:spPr>
            <a:xfrm>
              <a:off x="6885431" y="3994403"/>
              <a:ext cx="960120" cy="1002792"/>
            </a:xfrm>
            <a:prstGeom prst="rect">
              <a:avLst/>
            </a:prstGeom>
          </p:spPr>
        </p:pic>
        <p:pic>
          <p:nvPicPr>
            <p:cNvPr id="25" name="object 25"/>
            <p:cNvPicPr/>
            <p:nvPr/>
          </p:nvPicPr>
          <p:blipFill>
            <a:blip r:embed="rId12" cstate="print"/>
            <a:stretch>
              <a:fillRect/>
            </a:stretch>
          </p:blipFill>
          <p:spPr>
            <a:xfrm>
              <a:off x="6842759" y="3976115"/>
              <a:ext cx="967740" cy="757428"/>
            </a:xfrm>
            <a:prstGeom prst="rect">
              <a:avLst/>
            </a:prstGeom>
          </p:spPr>
        </p:pic>
        <p:sp>
          <p:nvSpPr>
            <p:cNvPr id="26" name="object 26"/>
            <p:cNvSpPr/>
            <p:nvPr/>
          </p:nvSpPr>
          <p:spPr>
            <a:xfrm>
              <a:off x="6865619" y="3974591"/>
              <a:ext cx="948055" cy="990600"/>
            </a:xfrm>
            <a:custGeom>
              <a:avLst/>
              <a:gdLst/>
              <a:ahLst/>
              <a:cxnLst/>
              <a:rect l="l" t="t" r="r" b="b"/>
              <a:pathLst>
                <a:path w="948054" h="990600">
                  <a:moveTo>
                    <a:pt x="947927" y="0"/>
                  </a:moveTo>
                  <a:lnTo>
                    <a:pt x="0" y="0"/>
                  </a:lnTo>
                  <a:lnTo>
                    <a:pt x="0" y="990599"/>
                  </a:lnTo>
                  <a:lnTo>
                    <a:pt x="947927" y="990599"/>
                  </a:lnTo>
                  <a:lnTo>
                    <a:pt x="947927" y="0"/>
                  </a:lnTo>
                  <a:close/>
                </a:path>
              </a:pathLst>
            </a:custGeom>
            <a:solidFill>
              <a:srgbClr val="99CC00"/>
            </a:solidFill>
          </p:spPr>
          <p:txBody>
            <a:bodyPr wrap="square" lIns="0" tIns="0" rIns="0" bIns="0" rtlCol="0"/>
            <a:lstStyle/>
            <a:p>
              <a:endParaRPr/>
            </a:p>
          </p:txBody>
        </p:sp>
      </p:grpSp>
      <p:sp>
        <p:nvSpPr>
          <p:cNvPr id="27" name="object 27"/>
          <p:cNvSpPr txBox="1"/>
          <p:nvPr/>
        </p:nvSpPr>
        <p:spPr>
          <a:xfrm>
            <a:off x="6865619" y="3974591"/>
            <a:ext cx="948055" cy="255839"/>
          </a:xfrm>
          <a:prstGeom prst="rect">
            <a:avLst/>
          </a:prstGeom>
          <a:ln w="9144">
            <a:solidFill>
              <a:srgbClr val="000000"/>
            </a:solidFill>
          </a:ln>
        </p:spPr>
        <p:txBody>
          <a:bodyPr vert="horz" wrap="square" lIns="0" tIns="40005" rIns="0" bIns="0" rtlCol="0">
            <a:spAutoFit/>
          </a:bodyPr>
          <a:lstStyle/>
          <a:p>
            <a:pPr marL="92075">
              <a:lnSpc>
                <a:spcPct val="100000"/>
              </a:lnSpc>
              <a:spcBef>
                <a:spcPts val="315"/>
              </a:spcBef>
            </a:pPr>
            <a:r>
              <a:rPr lang="kk-KZ" sz="1400" b="1" spc="-10" dirty="0" smtClean="0">
                <a:latin typeface="Times New Roman" pitchFamily="18" charset="0"/>
                <a:cs typeface="Times New Roman" pitchFamily="18" charset="0"/>
              </a:rPr>
              <a:t>Байланыс</a:t>
            </a:r>
            <a:endParaRPr sz="1400">
              <a:latin typeface="Times New Roman" pitchFamily="18" charset="0"/>
              <a:cs typeface="Times New Roman" pitchFamily="18" charset="0"/>
            </a:endParaRPr>
          </a:p>
        </p:txBody>
      </p:sp>
      <p:sp>
        <p:nvSpPr>
          <p:cNvPr id="28" name="object 28"/>
          <p:cNvSpPr txBox="1"/>
          <p:nvPr/>
        </p:nvSpPr>
        <p:spPr>
          <a:xfrm>
            <a:off x="6957694" y="4311079"/>
            <a:ext cx="643255" cy="255904"/>
          </a:xfrm>
          <a:prstGeom prst="rect">
            <a:avLst/>
          </a:prstGeom>
        </p:spPr>
        <p:txBody>
          <a:bodyPr vert="horz" wrap="square" lIns="0" tIns="0" rIns="0" bIns="0" rtlCol="0">
            <a:spAutoFit/>
          </a:bodyPr>
          <a:lstStyle/>
          <a:p>
            <a:pPr>
              <a:lnSpc>
                <a:spcPts val="1989"/>
              </a:lnSpc>
              <a:tabLst>
                <a:tab pos="447040" algn="l"/>
              </a:tabLst>
            </a:pPr>
            <a:r>
              <a:rPr sz="1800" b="1" dirty="0">
                <a:latin typeface="Arial"/>
                <a:cs typeface="Arial"/>
              </a:rPr>
              <a:t>Г	Ф</a:t>
            </a:r>
            <a:endParaRPr sz="1800">
              <a:latin typeface="Arial"/>
              <a:cs typeface="Arial"/>
            </a:endParaRPr>
          </a:p>
        </p:txBody>
      </p:sp>
      <p:grpSp>
        <p:nvGrpSpPr>
          <p:cNvPr id="29" name="object 29"/>
          <p:cNvGrpSpPr/>
          <p:nvPr/>
        </p:nvGrpSpPr>
        <p:grpSpPr>
          <a:xfrm>
            <a:off x="7972043" y="3974591"/>
            <a:ext cx="822960" cy="1022985"/>
            <a:chOff x="7972043" y="3974591"/>
            <a:chExt cx="822960" cy="1022985"/>
          </a:xfrm>
        </p:grpSpPr>
        <p:pic>
          <p:nvPicPr>
            <p:cNvPr id="30" name="object 30"/>
            <p:cNvPicPr/>
            <p:nvPr/>
          </p:nvPicPr>
          <p:blipFill>
            <a:blip r:embed="rId13" cstate="print"/>
            <a:stretch>
              <a:fillRect/>
            </a:stretch>
          </p:blipFill>
          <p:spPr>
            <a:xfrm>
              <a:off x="7991855" y="3994403"/>
              <a:ext cx="803148" cy="1002792"/>
            </a:xfrm>
            <a:prstGeom prst="rect">
              <a:avLst/>
            </a:prstGeom>
          </p:spPr>
        </p:pic>
        <p:pic>
          <p:nvPicPr>
            <p:cNvPr id="31" name="object 31"/>
            <p:cNvPicPr/>
            <p:nvPr/>
          </p:nvPicPr>
          <p:blipFill>
            <a:blip r:embed="rId14" cstate="print"/>
            <a:stretch>
              <a:fillRect/>
            </a:stretch>
          </p:blipFill>
          <p:spPr>
            <a:xfrm>
              <a:off x="8007095" y="3976115"/>
              <a:ext cx="771144" cy="483107"/>
            </a:xfrm>
            <a:prstGeom prst="rect">
              <a:avLst/>
            </a:prstGeom>
          </p:spPr>
        </p:pic>
        <p:sp>
          <p:nvSpPr>
            <p:cNvPr id="32" name="object 32"/>
            <p:cNvSpPr/>
            <p:nvPr/>
          </p:nvSpPr>
          <p:spPr>
            <a:xfrm>
              <a:off x="7972043" y="3974591"/>
              <a:ext cx="791210" cy="990600"/>
            </a:xfrm>
            <a:custGeom>
              <a:avLst/>
              <a:gdLst/>
              <a:ahLst/>
              <a:cxnLst/>
              <a:rect l="l" t="t" r="r" b="b"/>
              <a:pathLst>
                <a:path w="791209" h="990600">
                  <a:moveTo>
                    <a:pt x="790955" y="0"/>
                  </a:moveTo>
                  <a:lnTo>
                    <a:pt x="0" y="0"/>
                  </a:lnTo>
                  <a:lnTo>
                    <a:pt x="0" y="990599"/>
                  </a:lnTo>
                  <a:lnTo>
                    <a:pt x="790955" y="990599"/>
                  </a:lnTo>
                  <a:lnTo>
                    <a:pt x="790955" y="0"/>
                  </a:lnTo>
                  <a:close/>
                </a:path>
              </a:pathLst>
            </a:custGeom>
            <a:solidFill>
              <a:srgbClr val="99CCFF"/>
            </a:solidFill>
          </p:spPr>
          <p:txBody>
            <a:bodyPr wrap="square" lIns="0" tIns="0" rIns="0" bIns="0" rtlCol="0"/>
            <a:lstStyle/>
            <a:p>
              <a:endParaRPr/>
            </a:p>
          </p:txBody>
        </p:sp>
      </p:grpSp>
      <p:sp>
        <p:nvSpPr>
          <p:cNvPr id="33" name="object 33"/>
          <p:cNvSpPr txBox="1"/>
          <p:nvPr/>
        </p:nvSpPr>
        <p:spPr>
          <a:xfrm>
            <a:off x="7972043" y="3974591"/>
            <a:ext cx="791210" cy="971420"/>
          </a:xfrm>
          <a:prstGeom prst="rect">
            <a:avLst/>
          </a:prstGeom>
          <a:ln w="9144">
            <a:solidFill>
              <a:srgbClr val="000000"/>
            </a:solidFill>
          </a:ln>
        </p:spPr>
        <p:txBody>
          <a:bodyPr vert="horz" wrap="square" lIns="0" tIns="40005" rIns="0" bIns="0" rtlCol="0">
            <a:spAutoFit/>
          </a:bodyPr>
          <a:lstStyle/>
          <a:p>
            <a:pPr marL="149860">
              <a:lnSpc>
                <a:spcPct val="100000"/>
              </a:lnSpc>
              <a:spcBef>
                <a:spcPts val="315"/>
              </a:spcBef>
            </a:pPr>
            <a:endParaRPr lang="kk-KZ" sz="800" b="1" spc="-5" dirty="0" smtClean="0">
              <a:latin typeface="Arial"/>
              <a:cs typeface="Arial"/>
            </a:endParaRPr>
          </a:p>
          <a:p>
            <a:pPr marL="149860">
              <a:lnSpc>
                <a:spcPct val="100000"/>
              </a:lnSpc>
              <a:spcBef>
                <a:spcPts val="315"/>
              </a:spcBef>
            </a:pPr>
            <a:r>
              <a:rPr sz="1800" b="1" spc="-5" smtClean="0">
                <a:latin typeface="Arial"/>
                <a:cs typeface="Arial"/>
              </a:rPr>
              <a:t>ССС</a:t>
            </a:r>
            <a:r>
              <a:rPr lang="kk-KZ" sz="1800" b="1" spc="-5" dirty="0" smtClean="0">
                <a:latin typeface="Arial"/>
                <a:cs typeface="Arial"/>
              </a:rPr>
              <a:t> </a:t>
            </a:r>
          </a:p>
          <a:p>
            <a:pPr marL="149860">
              <a:lnSpc>
                <a:spcPct val="100000"/>
              </a:lnSpc>
              <a:spcBef>
                <a:spcPts val="315"/>
              </a:spcBef>
            </a:pPr>
            <a:r>
              <a:rPr lang="kk-KZ" sz="1800" b="1" spc="-5" dirty="0" smtClean="0">
                <a:latin typeface="Arial"/>
                <a:cs typeface="Arial"/>
              </a:rPr>
              <a:t>(ЖҚІ)</a:t>
            </a:r>
          </a:p>
          <a:p>
            <a:pPr marL="149860">
              <a:lnSpc>
                <a:spcPct val="100000"/>
              </a:lnSpc>
              <a:spcBef>
                <a:spcPts val="315"/>
              </a:spcBef>
            </a:pPr>
            <a:endParaRPr sz="900">
              <a:latin typeface="Arial"/>
              <a:cs typeface="Arial"/>
            </a:endParaRPr>
          </a:p>
        </p:txBody>
      </p:sp>
      <p:grpSp>
        <p:nvGrpSpPr>
          <p:cNvPr id="34" name="object 34"/>
          <p:cNvGrpSpPr/>
          <p:nvPr/>
        </p:nvGrpSpPr>
        <p:grpSpPr>
          <a:xfrm>
            <a:off x="1646682" y="2761488"/>
            <a:ext cx="6326505" cy="1917700"/>
            <a:chOff x="1646682" y="2761488"/>
            <a:chExt cx="6326505" cy="1917700"/>
          </a:xfrm>
        </p:grpSpPr>
        <p:sp>
          <p:nvSpPr>
            <p:cNvPr id="35" name="object 35"/>
            <p:cNvSpPr/>
            <p:nvPr/>
          </p:nvSpPr>
          <p:spPr>
            <a:xfrm>
              <a:off x="1646682" y="4591811"/>
              <a:ext cx="2214880" cy="86995"/>
            </a:xfrm>
            <a:custGeom>
              <a:avLst/>
              <a:gdLst/>
              <a:ahLst/>
              <a:cxnLst/>
              <a:rect l="l" t="t" r="r" b="b"/>
              <a:pathLst>
                <a:path w="2214879" h="86995">
                  <a:moveTo>
                    <a:pt x="316992" y="43434"/>
                  </a:moveTo>
                  <a:lnTo>
                    <a:pt x="288036" y="28956"/>
                  </a:lnTo>
                  <a:lnTo>
                    <a:pt x="230124" y="0"/>
                  </a:lnTo>
                  <a:lnTo>
                    <a:pt x="230124" y="28956"/>
                  </a:lnTo>
                  <a:lnTo>
                    <a:pt x="0" y="28956"/>
                  </a:lnTo>
                  <a:lnTo>
                    <a:pt x="0" y="57912"/>
                  </a:lnTo>
                  <a:lnTo>
                    <a:pt x="230124" y="57912"/>
                  </a:lnTo>
                  <a:lnTo>
                    <a:pt x="230124" y="86868"/>
                  </a:lnTo>
                  <a:lnTo>
                    <a:pt x="288023" y="57912"/>
                  </a:lnTo>
                  <a:lnTo>
                    <a:pt x="316992" y="43434"/>
                  </a:lnTo>
                  <a:close/>
                </a:path>
                <a:path w="2214879" h="86995">
                  <a:moveTo>
                    <a:pt x="2214372" y="43434"/>
                  </a:moveTo>
                  <a:lnTo>
                    <a:pt x="2185416" y="28956"/>
                  </a:lnTo>
                  <a:lnTo>
                    <a:pt x="2127504" y="0"/>
                  </a:lnTo>
                  <a:lnTo>
                    <a:pt x="2127504" y="28956"/>
                  </a:lnTo>
                  <a:lnTo>
                    <a:pt x="1897380" y="28956"/>
                  </a:lnTo>
                  <a:lnTo>
                    <a:pt x="1897380" y="57912"/>
                  </a:lnTo>
                  <a:lnTo>
                    <a:pt x="2127504" y="57912"/>
                  </a:lnTo>
                  <a:lnTo>
                    <a:pt x="2127504" y="86868"/>
                  </a:lnTo>
                  <a:lnTo>
                    <a:pt x="2185403" y="57912"/>
                  </a:lnTo>
                  <a:lnTo>
                    <a:pt x="2214372" y="43434"/>
                  </a:lnTo>
                  <a:close/>
                </a:path>
              </a:pathLst>
            </a:custGeom>
            <a:solidFill>
              <a:srgbClr val="000000"/>
            </a:solidFill>
          </p:spPr>
          <p:txBody>
            <a:bodyPr wrap="square" lIns="0" tIns="0" rIns="0" bIns="0" rtlCol="0"/>
            <a:lstStyle/>
            <a:p>
              <a:endParaRPr/>
            </a:p>
          </p:txBody>
        </p:sp>
        <p:pic>
          <p:nvPicPr>
            <p:cNvPr id="36" name="object 36"/>
            <p:cNvPicPr/>
            <p:nvPr/>
          </p:nvPicPr>
          <p:blipFill>
            <a:blip r:embed="rId15" cstate="print"/>
            <a:stretch>
              <a:fillRect/>
            </a:stretch>
          </p:blipFill>
          <p:spPr>
            <a:xfrm>
              <a:off x="5125973" y="4591811"/>
              <a:ext cx="158496" cy="86868"/>
            </a:xfrm>
            <a:prstGeom prst="rect">
              <a:avLst/>
            </a:prstGeom>
          </p:spPr>
        </p:pic>
        <p:sp>
          <p:nvSpPr>
            <p:cNvPr id="37" name="object 37"/>
            <p:cNvSpPr/>
            <p:nvPr/>
          </p:nvSpPr>
          <p:spPr>
            <a:xfrm>
              <a:off x="6549390" y="4427220"/>
              <a:ext cx="317500" cy="86995"/>
            </a:xfrm>
            <a:custGeom>
              <a:avLst/>
              <a:gdLst/>
              <a:ahLst/>
              <a:cxnLst/>
              <a:rect l="l" t="t" r="r" b="b"/>
              <a:pathLst>
                <a:path w="317500" h="86995">
                  <a:moveTo>
                    <a:pt x="230124" y="0"/>
                  </a:moveTo>
                  <a:lnTo>
                    <a:pt x="230124" y="86867"/>
                  </a:lnTo>
                  <a:lnTo>
                    <a:pt x="288035" y="57911"/>
                  </a:lnTo>
                  <a:lnTo>
                    <a:pt x="244601" y="57911"/>
                  </a:lnTo>
                  <a:lnTo>
                    <a:pt x="244601" y="28955"/>
                  </a:lnTo>
                  <a:lnTo>
                    <a:pt x="288035" y="28955"/>
                  </a:lnTo>
                  <a:lnTo>
                    <a:pt x="230124" y="0"/>
                  </a:lnTo>
                  <a:close/>
                </a:path>
                <a:path w="317500" h="86995">
                  <a:moveTo>
                    <a:pt x="230124" y="28955"/>
                  </a:moveTo>
                  <a:lnTo>
                    <a:pt x="0" y="28955"/>
                  </a:lnTo>
                  <a:lnTo>
                    <a:pt x="0" y="57911"/>
                  </a:lnTo>
                  <a:lnTo>
                    <a:pt x="230124" y="57911"/>
                  </a:lnTo>
                  <a:lnTo>
                    <a:pt x="230124" y="28955"/>
                  </a:lnTo>
                  <a:close/>
                </a:path>
                <a:path w="317500" h="86995">
                  <a:moveTo>
                    <a:pt x="288035" y="28955"/>
                  </a:moveTo>
                  <a:lnTo>
                    <a:pt x="244601" y="28955"/>
                  </a:lnTo>
                  <a:lnTo>
                    <a:pt x="244601" y="57911"/>
                  </a:lnTo>
                  <a:lnTo>
                    <a:pt x="288035" y="57911"/>
                  </a:lnTo>
                  <a:lnTo>
                    <a:pt x="316991" y="43433"/>
                  </a:lnTo>
                  <a:lnTo>
                    <a:pt x="288035" y="28955"/>
                  </a:lnTo>
                  <a:close/>
                </a:path>
              </a:pathLst>
            </a:custGeom>
            <a:solidFill>
              <a:srgbClr val="000000"/>
            </a:solidFill>
          </p:spPr>
          <p:txBody>
            <a:bodyPr wrap="square" lIns="0" tIns="0" rIns="0" bIns="0" rtlCol="0"/>
            <a:lstStyle/>
            <a:p>
              <a:endParaRPr/>
            </a:p>
          </p:txBody>
        </p:sp>
        <p:pic>
          <p:nvPicPr>
            <p:cNvPr id="38" name="object 38"/>
            <p:cNvPicPr/>
            <p:nvPr/>
          </p:nvPicPr>
          <p:blipFill>
            <a:blip r:embed="rId16" cstate="print"/>
            <a:stretch>
              <a:fillRect/>
            </a:stretch>
          </p:blipFill>
          <p:spPr>
            <a:xfrm>
              <a:off x="7814310" y="4427220"/>
              <a:ext cx="158496" cy="86868"/>
            </a:xfrm>
            <a:prstGeom prst="rect">
              <a:avLst/>
            </a:prstGeom>
          </p:spPr>
        </p:pic>
        <p:sp>
          <p:nvSpPr>
            <p:cNvPr id="39" name="object 39"/>
            <p:cNvSpPr/>
            <p:nvPr/>
          </p:nvSpPr>
          <p:spPr>
            <a:xfrm>
              <a:off x="5916929" y="2984754"/>
              <a:ext cx="0" cy="826135"/>
            </a:xfrm>
            <a:custGeom>
              <a:avLst/>
              <a:gdLst/>
              <a:ahLst/>
              <a:cxnLst/>
              <a:rect l="l" t="t" r="r" b="b"/>
              <a:pathLst>
                <a:path h="826135">
                  <a:moveTo>
                    <a:pt x="0" y="826008"/>
                  </a:moveTo>
                  <a:lnTo>
                    <a:pt x="0" y="0"/>
                  </a:lnTo>
                </a:path>
              </a:pathLst>
            </a:custGeom>
            <a:ln w="28956">
              <a:solidFill>
                <a:srgbClr val="FF0000"/>
              </a:solidFill>
            </a:ln>
          </p:spPr>
          <p:txBody>
            <a:bodyPr wrap="square" lIns="0" tIns="0" rIns="0" bIns="0" rtlCol="0"/>
            <a:lstStyle/>
            <a:p>
              <a:endParaRPr/>
            </a:p>
          </p:txBody>
        </p:sp>
        <p:sp>
          <p:nvSpPr>
            <p:cNvPr id="40" name="object 40"/>
            <p:cNvSpPr/>
            <p:nvPr/>
          </p:nvSpPr>
          <p:spPr>
            <a:xfrm>
              <a:off x="3701796" y="2984754"/>
              <a:ext cx="2215515" cy="0"/>
            </a:xfrm>
            <a:custGeom>
              <a:avLst/>
              <a:gdLst/>
              <a:ahLst/>
              <a:cxnLst/>
              <a:rect l="l" t="t" r="r" b="b"/>
              <a:pathLst>
                <a:path w="2215515">
                  <a:moveTo>
                    <a:pt x="0" y="0"/>
                  </a:moveTo>
                  <a:lnTo>
                    <a:pt x="2215133" y="0"/>
                  </a:lnTo>
                </a:path>
              </a:pathLst>
            </a:custGeom>
            <a:ln w="28955">
              <a:solidFill>
                <a:srgbClr val="FF0000"/>
              </a:solidFill>
            </a:ln>
          </p:spPr>
          <p:txBody>
            <a:bodyPr wrap="square" lIns="0" tIns="0" rIns="0" bIns="0" rtlCol="0"/>
            <a:lstStyle/>
            <a:p>
              <a:endParaRPr/>
            </a:p>
          </p:txBody>
        </p:sp>
        <p:pic>
          <p:nvPicPr>
            <p:cNvPr id="41" name="object 41"/>
            <p:cNvPicPr/>
            <p:nvPr/>
          </p:nvPicPr>
          <p:blipFill>
            <a:blip r:embed="rId17" cstate="print"/>
            <a:stretch>
              <a:fillRect/>
            </a:stretch>
          </p:blipFill>
          <p:spPr>
            <a:xfrm>
              <a:off x="2141220" y="2793492"/>
              <a:ext cx="1592580" cy="1002792"/>
            </a:xfrm>
            <a:prstGeom prst="rect">
              <a:avLst/>
            </a:prstGeom>
          </p:spPr>
        </p:pic>
        <p:sp>
          <p:nvSpPr>
            <p:cNvPr id="42" name="object 42"/>
            <p:cNvSpPr/>
            <p:nvPr/>
          </p:nvSpPr>
          <p:spPr>
            <a:xfrm>
              <a:off x="2121408" y="2761488"/>
              <a:ext cx="1580515" cy="990600"/>
            </a:xfrm>
            <a:custGeom>
              <a:avLst/>
              <a:gdLst/>
              <a:ahLst/>
              <a:cxnLst/>
              <a:rect l="l" t="t" r="r" b="b"/>
              <a:pathLst>
                <a:path w="1580514" h="990600">
                  <a:moveTo>
                    <a:pt x="1580388" y="0"/>
                  </a:moveTo>
                  <a:lnTo>
                    <a:pt x="0" y="0"/>
                  </a:lnTo>
                  <a:lnTo>
                    <a:pt x="0" y="990600"/>
                  </a:lnTo>
                  <a:lnTo>
                    <a:pt x="1580388" y="990600"/>
                  </a:lnTo>
                  <a:lnTo>
                    <a:pt x="1580388" y="0"/>
                  </a:lnTo>
                  <a:close/>
                </a:path>
              </a:pathLst>
            </a:custGeom>
            <a:solidFill>
              <a:srgbClr val="33CCCC"/>
            </a:solidFill>
          </p:spPr>
          <p:txBody>
            <a:bodyPr wrap="square" lIns="0" tIns="0" rIns="0" bIns="0" rtlCol="0"/>
            <a:lstStyle/>
            <a:p>
              <a:endParaRPr/>
            </a:p>
          </p:txBody>
        </p:sp>
      </p:grpSp>
      <p:sp>
        <p:nvSpPr>
          <p:cNvPr id="43" name="object 43"/>
          <p:cNvSpPr txBox="1"/>
          <p:nvPr/>
        </p:nvSpPr>
        <p:spPr>
          <a:xfrm>
            <a:off x="2121407" y="2761488"/>
            <a:ext cx="1580515" cy="593752"/>
          </a:xfrm>
          <a:prstGeom prst="rect">
            <a:avLst/>
          </a:prstGeom>
          <a:ln w="9144">
            <a:solidFill>
              <a:srgbClr val="000000"/>
            </a:solidFill>
          </a:ln>
        </p:spPr>
        <p:txBody>
          <a:bodyPr vert="horz" wrap="square" lIns="0" tIns="39370" rIns="0" bIns="0" rtlCol="0">
            <a:spAutoFit/>
          </a:bodyPr>
          <a:lstStyle/>
          <a:p>
            <a:pPr marL="197485" marR="189230" indent="106680">
              <a:lnSpc>
                <a:spcPct val="100000"/>
              </a:lnSpc>
              <a:spcBef>
                <a:spcPts val="310"/>
              </a:spcBef>
            </a:pPr>
            <a:r>
              <a:rPr lang="kk-KZ" sz="1800" b="1" spc="-10" dirty="0" smtClean="0">
                <a:latin typeface="Arial"/>
                <a:cs typeface="Arial"/>
              </a:rPr>
              <a:t>Жедел бейімделу</a:t>
            </a:r>
            <a:endParaRPr sz="1800">
              <a:latin typeface="Arial"/>
              <a:cs typeface="Arial"/>
            </a:endParaRPr>
          </a:p>
        </p:txBody>
      </p:sp>
      <p:grpSp>
        <p:nvGrpSpPr>
          <p:cNvPr id="44" name="object 44"/>
          <p:cNvGrpSpPr/>
          <p:nvPr/>
        </p:nvGrpSpPr>
        <p:grpSpPr>
          <a:xfrm>
            <a:off x="2278379" y="1371600"/>
            <a:ext cx="6011672" cy="2736468"/>
            <a:chOff x="2278379" y="1371600"/>
            <a:chExt cx="6011672" cy="2736468"/>
          </a:xfrm>
        </p:grpSpPr>
        <p:sp>
          <p:nvSpPr>
            <p:cNvPr id="45" name="object 45"/>
            <p:cNvSpPr/>
            <p:nvPr/>
          </p:nvSpPr>
          <p:spPr>
            <a:xfrm>
              <a:off x="2711195" y="3777233"/>
              <a:ext cx="86995" cy="330835"/>
            </a:xfrm>
            <a:custGeom>
              <a:avLst/>
              <a:gdLst/>
              <a:ahLst/>
              <a:cxnLst/>
              <a:rect l="l" t="t" r="r" b="b"/>
              <a:pathLst>
                <a:path w="86994" h="330835">
                  <a:moveTo>
                    <a:pt x="28956" y="243840"/>
                  </a:moveTo>
                  <a:lnTo>
                    <a:pt x="0" y="243840"/>
                  </a:lnTo>
                  <a:lnTo>
                    <a:pt x="43434" y="330708"/>
                  </a:lnTo>
                  <a:lnTo>
                    <a:pt x="79629" y="258318"/>
                  </a:lnTo>
                  <a:lnTo>
                    <a:pt x="28956" y="258318"/>
                  </a:lnTo>
                  <a:lnTo>
                    <a:pt x="28956" y="243840"/>
                  </a:lnTo>
                  <a:close/>
                </a:path>
                <a:path w="86994" h="330835">
                  <a:moveTo>
                    <a:pt x="57912" y="0"/>
                  </a:moveTo>
                  <a:lnTo>
                    <a:pt x="28956" y="0"/>
                  </a:lnTo>
                  <a:lnTo>
                    <a:pt x="28956" y="258318"/>
                  </a:lnTo>
                  <a:lnTo>
                    <a:pt x="57912" y="258318"/>
                  </a:lnTo>
                  <a:lnTo>
                    <a:pt x="57912" y="0"/>
                  </a:lnTo>
                  <a:close/>
                </a:path>
                <a:path w="86994" h="330835">
                  <a:moveTo>
                    <a:pt x="86868" y="243840"/>
                  </a:moveTo>
                  <a:lnTo>
                    <a:pt x="57912" y="243840"/>
                  </a:lnTo>
                  <a:lnTo>
                    <a:pt x="57912" y="258318"/>
                  </a:lnTo>
                  <a:lnTo>
                    <a:pt x="79629" y="258318"/>
                  </a:lnTo>
                  <a:lnTo>
                    <a:pt x="86868" y="243840"/>
                  </a:lnTo>
                  <a:close/>
                </a:path>
              </a:pathLst>
            </a:custGeom>
            <a:solidFill>
              <a:srgbClr val="FF0000"/>
            </a:solidFill>
          </p:spPr>
          <p:txBody>
            <a:bodyPr wrap="square" lIns="0" tIns="0" rIns="0" bIns="0" rtlCol="0"/>
            <a:lstStyle/>
            <a:p>
              <a:endParaRPr/>
            </a:p>
          </p:txBody>
        </p:sp>
        <p:sp>
          <p:nvSpPr>
            <p:cNvPr id="46" name="object 46"/>
            <p:cNvSpPr/>
            <p:nvPr/>
          </p:nvSpPr>
          <p:spPr>
            <a:xfrm>
              <a:off x="8289797" y="2489453"/>
              <a:ext cx="0" cy="1485900"/>
            </a:xfrm>
            <a:custGeom>
              <a:avLst/>
              <a:gdLst/>
              <a:ahLst/>
              <a:cxnLst/>
              <a:rect l="l" t="t" r="r" b="b"/>
              <a:pathLst>
                <a:path h="1485900">
                  <a:moveTo>
                    <a:pt x="0" y="1485900"/>
                  </a:moveTo>
                  <a:lnTo>
                    <a:pt x="0" y="0"/>
                  </a:lnTo>
                </a:path>
              </a:pathLst>
            </a:custGeom>
            <a:ln w="28956">
              <a:solidFill>
                <a:srgbClr val="000000"/>
              </a:solidFill>
            </a:ln>
          </p:spPr>
          <p:txBody>
            <a:bodyPr wrap="square" lIns="0" tIns="0" rIns="0" bIns="0" rtlCol="0"/>
            <a:lstStyle/>
            <a:p>
              <a:endParaRPr/>
            </a:p>
          </p:txBody>
        </p:sp>
        <p:sp>
          <p:nvSpPr>
            <p:cNvPr id="47" name="object 47"/>
            <p:cNvSpPr/>
            <p:nvPr/>
          </p:nvSpPr>
          <p:spPr>
            <a:xfrm>
              <a:off x="3860291" y="2489453"/>
              <a:ext cx="4429760" cy="0"/>
            </a:xfrm>
            <a:custGeom>
              <a:avLst/>
              <a:gdLst/>
              <a:ahLst/>
              <a:cxnLst/>
              <a:rect l="l" t="t" r="r" b="b"/>
              <a:pathLst>
                <a:path w="4429759">
                  <a:moveTo>
                    <a:pt x="0" y="0"/>
                  </a:moveTo>
                  <a:lnTo>
                    <a:pt x="4429506" y="0"/>
                  </a:lnTo>
                </a:path>
              </a:pathLst>
            </a:custGeom>
            <a:ln w="28955">
              <a:solidFill>
                <a:srgbClr val="000000"/>
              </a:solidFill>
            </a:ln>
          </p:spPr>
          <p:txBody>
            <a:bodyPr wrap="square" lIns="0" tIns="0" rIns="0" bIns="0" rtlCol="0"/>
            <a:lstStyle/>
            <a:p>
              <a:endParaRPr/>
            </a:p>
          </p:txBody>
        </p:sp>
        <p:pic>
          <p:nvPicPr>
            <p:cNvPr id="48" name="object 48"/>
            <p:cNvPicPr/>
            <p:nvPr/>
          </p:nvPicPr>
          <p:blipFill>
            <a:blip r:embed="rId18" cstate="print"/>
            <a:stretch>
              <a:fillRect/>
            </a:stretch>
          </p:blipFill>
          <p:spPr>
            <a:xfrm>
              <a:off x="2298191" y="1600199"/>
              <a:ext cx="1594104" cy="992123"/>
            </a:xfrm>
            <a:prstGeom prst="rect">
              <a:avLst/>
            </a:prstGeom>
          </p:spPr>
        </p:pic>
        <p:sp>
          <p:nvSpPr>
            <p:cNvPr id="49" name="object 49"/>
            <p:cNvSpPr/>
            <p:nvPr/>
          </p:nvSpPr>
          <p:spPr>
            <a:xfrm>
              <a:off x="2278379" y="1371600"/>
              <a:ext cx="1582420" cy="1188720"/>
            </a:xfrm>
            <a:custGeom>
              <a:avLst/>
              <a:gdLst/>
              <a:ahLst/>
              <a:cxnLst/>
              <a:rect l="l" t="t" r="r" b="b"/>
              <a:pathLst>
                <a:path w="1582420" h="1188720">
                  <a:moveTo>
                    <a:pt x="0" y="1188720"/>
                  </a:moveTo>
                  <a:lnTo>
                    <a:pt x="1581912" y="1188720"/>
                  </a:lnTo>
                  <a:lnTo>
                    <a:pt x="1581912" y="0"/>
                  </a:lnTo>
                  <a:lnTo>
                    <a:pt x="0" y="0"/>
                  </a:lnTo>
                  <a:lnTo>
                    <a:pt x="0" y="1188720"/>
                  </a:lnTo>
                  <a:close/>
                </a:path>
              </a:pathLst>
            </a:custGeom>
            <a:ln w="9144">
              <a:solidFill>
                <a:srgbClr val="000000"/>
              </a:solidFill>
            </a:ln>
          </p:spPr>
          <p:txBody>
            <a:bodyPr wrap="square" lIns="0" tIns="0" rIns="0" bIns="0" rtlCol="0"/>
            <a:lstStyle/>
            <a:p>
              <a:endParaRPr/>
            </a:p>
          </p:txBody>
        </p:sp>
      </p:grpSp>
      <p:sp>
        <p:nvSpPr>
          <p:cNvPr id="50" name="object 50"/>
          <p:cNvSpPr txBox="1"/>
          <p:nvPr/>
        </p:nvSpPr>
        <p:spPr>
          <a:xfrm>
            <a:off x="2282951" y="1371601"/>
            <a:ext cx="1679449" cy="1295399"/>
          </a:xfrm>
          <a:prstGeom prst="rect">
            <a:avLst/>
          </a:prstGeom>
          <a:solidFill>
            <a:srgbClr val="CCFFCC"/>
          </a:solidFill>
        </p:spPr>
        <p:txBody>
          <a:bodyPr vert="horz" wrap="square" lIns="0" tIns="34925" rIns="0" bIns="0" rtlCol="0">
            <a:spAutoFit/>
          </a:bodyPr>
          <a:lstStyle/>
          <a:p>
            <a:pPr marL="194310" marR="184785" indent="-1905" algn="ctr">
              <a:lnSpc>
                <a:spcPct val="100000"/>
              </a:lnSpc>
              <a:spcBef>
                <a:spcPts val="275"/>
              </a:spcBef>
            </a:pPr>
            <a:r>
              <a:rPr lang="kk-KZ" sz="2000" b="1" dirty="0" smtClean="0">
                <a:latin typeface="Times New Roman" pitchFamily="18" charset="0"/>
                <a:cs typeface="Times New Roman" pitchFamily="18" charset="0"/>
              </a:rPr>
              <a:t>Ұзақ уақыттық бейімделу</a:t>
            </a:r>
            <a:endParaRPr lang="kk-KZ" sz="1000" b="1" dirty="0" smtClean="0">
              <a:latin typeface="Times New Roman" pitchFamily="18" charset="0"/>
              <a:cs typeface="Times New Roman" pitchFamily="18" charset="0"/>
            </a:endParaRPr>
          </a:p>
          <a:p>
            <a:pPr marL="194310" marR="184785" indent="-1905" algn="ctr">
              <a:lnSpc>
                <a:spcPct val="100000"/>
              </a:lnSpc>
              <a:spcBef>
                <a:spcPts val="275"/>
              </a:spcBef>
            </a:pPr>
            <a:endParaRPr sz="1800">
              <a:latin typeface="Arial"/>
              <a:cs typeface="Arial"/>
            </a:endParaRPr>
          </a:p>
        </p:txBody>
      </p:sp>
      <p:grpSp>
        <p:nvGrpSpPr>
          <p:cNvPr id="51" name="object 51"/>
          <p:cNvGrpSpPr/>
          <p:nvPr/>
        </p:nvGrpSpPr>
        <p:grpSpPr>
          <a:xfrm>
            <a:off x="1920239" y="2554223"/>
            <a:ext cx="5775960" cy="2208530"/>
            <a:chOff x="1920239" y="2554223"/>
            <a:chExt cx="5775960" cy="2208530"/>
          </a:xfrm>
        </p:grpSpPr>
        <p:sp>
          <p:nvSpPr>
            <p:cNvPr id="52" name="object 52"/>
            <p:cNvSpPr/>
            <p:nvPr/>
          </p:nvSpPr>
          <p:spPr>
            <a:xfrm>
              <a:off x="1963673" y="2568701"/>
              <a:ext cx="474345" cy="0"/>
            </a:xfrm>
            <a:custGeom>
              <a:avLst/>
              <a:gdLst/>
              <a:ahLst/>
              <a:cxnLst/>
              <a:rect l="l" t="t" r="r" b="b"/>
              <a:pathLst>
                <a:path w="474344">
                  <a:moveTo>
                    <a:pt x="473963" y="0"/>
                  </a:moveTo>
                  <a:lnTo>
                    <a:pt x="0" y="0"/>
                  </a:lnTo>
                </a:path>
              </a:pathLst>
            </a:custGeom>
            <a:ln w="28956">
              <a:solidFill>
                <a:srgbClr val="000000"/>
              </a:solidFill>
            </a:ln>
          </p:spPr>
          <p:txBody>
            <a:bodyPr wrap="square" lIns="0" tIns="0" rIns="0" bIns="0" rtlCol="0"/>
            <a:lstStyle/>
            <a:p>
              <a:endParaRPr/>
            </a:p>
          </p:txBody>
        </p:sp>
        <p:sp>
          <p:nvSpPr>
            <p:cNvPr id="53" name="object 53"/>
            <p:cNvSpPr/>
            <p:nvPr/>
          </p:nvSpPr>
          <p:spPr>
            <a:xfrm>
              <a:off x="1920239" y="2568701"/>
              <a:ext cx="86995" cy="1652270"/>
            </a:xfrm>
            <a:custGeom>
              <a:avLst/>
              <a:gdLst/>
              <a:ahLst/>
              <a:cxnLst/>
              <a:rect l="l" t="t" r="r" b="b"/>
              <a:pathLst>
                <a:path w="86994" h="1652270">
                  <a:moveTo>
                    <a:pt x="28956" y="1565148"/>
                  </a:moveTo>
                  <a:lnTo>
                    <a:pt x="0" y="1565148"/>
                  </a:lnTo>
                  <a:lnTo>
                    <a:pt x="43434" y="1652016"/>
                  </a:lnTo>
                  <a:lnTo>
                    <a:pt x="79629" y="1579626"/>
                  </a:lnTo>
                  <a:lnTo>
                    <a:pt x="28956" y="1579626"/>
                  </a:lnTo>
                  <a:lnTo>
                    <a:pt x="28956" y="1565148"/>
                  </a:lnTo>
                  <a:close/>
                </a:path>
                <a:path w="86994" h="1652270">
                  <a:moveTo>
                    <a:pt x="57912" y="0"/>
                  </a:moveTo>
                  <a:lnTo>
                    <a:pt x="28956" y="0"/>
                  </a:lnTo>
                  <a:lnTo>
                    <a:pt x="28956" y="1579626"/>
                  </a:lnTo>
                  <a:lnTo>
                    <a:pt x="57912" y="1579626"/>
                  </a:lnTo>
                  <a:lnTo>
                    <a:pt x="57912" y="0"/>
                  </a:lnTo>
                  <a:close/>
                </a:path>
                <a:path w="86994" h="1652270">
                  <a:moveTo>
                    <a:pt x="86868" y="1565148"/>
                  </a:moveTo>
                  <a:lnTo>
                    <a:pt x="57912" y="1565148"/>
                  </a:lnTo>
                  <a:lnTo>
                    <a:pt x="57912" y="1579626"/>
                  </a:lnTo>
                  <a:lnTo>
                    <a:pt x="79629" y="1579626"/>
                  </a:lnTo>
                  <a:lnTo>
                    <a:pt x="86868" y="1565148"/>
                  </a:lnTo>
                  <a:close/>
                </a:path>
              </a:pathLst>
            </a:custGeom>
            <a:solidFill>
              <a:srgbClr val="000000"/>
            </a:solidFill>
          </p:spPr>
          <p:txBody>
            <a:bodyPr wrap="square" lIns="0" tIns="0" rIns="0" bIns="0" rtlCol="0"/>
            <a:lstStyle/>
            <a:p>
              <a:endParaRPr/>
            </a:p>
          </p:txBody>
        </p:sp>
        <p:pic>
          <p:nvPicPr>
            <p:cNvPr id="54" name="object 54"/>
            <p:cNvPicPr/>
            <p:nvPr/>
          </p:nvPicPr>
          <p:blipFill>
            <a:blip r:embed="rId19" cstate="print"/>
            <a:stretch>
              <a:fillRect/>
            </a:stretch>
          </p:blipFill>
          <p:spPr>
            <a:xfrm>
              <a:off x="6934199" y="4343400"/>
              <a:ext cx="762000" cy="419100"/>
            </a:xfrm>
            <a:prstGeom prst="rect">
              <a:avLst/>
            </a:prstGeom>
          </p:spPr>
        </p:pic>
      </p:grpSp>
      <p:pic>
        <p:nvPicPr>
          <p:cNvPr id="55" name="object 55"/>
          <p:cNvPicPr/>
          <p:nvPr/>
        </p:nvPicPr>
        <p:blipFill>
          <a:blip r:embed="rId20" cstate="print"/>
          <a:stretch>
            <a:fillRect/>
          </a:stretch>
        </p:blipFill>
        <p:spPr>
          <a:xfrm>
            <a:off x="609600" y="5448300"/>
            <a:ext cx="1075944" cy="406400"/>
          </a:xfrm>
          <a:prstGeom prst="rect">
            <a:avLst/>
          </a:prstGeom>
        </p:spPr>
      </p:pic>
      <p:sp>
        <p:nvSpPr>
          <p:cNvPr id="56" name="object 56"/>
          <p:cNvSpPr txBox="1"/>
          <p:nvPr/>
        </p:nvSpPr>
        <p:spPr>
          <a:xfrm>
            <a:off x="154939" y="5424410"/>
            <a:ext cx="4809490" cy="824230"/>
          </a:xfrm>
          <a:prstGeom prst="rect">
            <a:avLst/>
          </a:prstGeom>
        </p:spPr>
        <p:txBody>
          <a:bodyPr vert="horz" wrap="square" lIns="0" tIns="87630" rIns="0" bIns="0" rtlCol="0">
            <a:spAutoFit/>
          </a:bodyPr>
          <a:lstStyle/>
          <a:p>
            <a:pPr marL="1460500">
              <a:lnSpc>
                <a:spcPct val="100000"/>
              </a:lnSpc>
              <a:spcBef>
                <a:spcPts val="690"/>
              </a:spcBef>
            </a:pPr>
            <a:r>
              <a:rPr sz="1600" b="1" spc="-5" dirty="0">
                <a:latin typeface="Arial"/>
                <a:cs typeface="Arial"/>
              </a:rPr>
              <a:t>-</a:t>
            </a:r>
            <a:r>
              <a:rPr sz="1600" b="1" spc="-15" dirty="0">
                <a:latin typeface="Arial"/>
                <a:cs typeface="Arial"/>
              </a:rPr>
              <a:t> </a:t>
            </a:r>
            <a:r>
              <a:rPr sz="1600" b="1" spc="-10" dirty="0">
                <a:latin typeface="Arial"/>
                <a:cs typeface="Arial"/>
              </a:rPr>
              <a:t>генетический</a:t>
            </a:r>
            <a:r>
              <a:rPr sz="1600" b="1" spc="30" dirty="0">
                <a:latin typeface="Arial"/>
                <a:cs typeface="Arial"/>
              </a:rPr>
              <a:t> </a:t>
            </a:r>
            <a:r>
              <a:rPr sz="1600" b="1" spc="-10" dirty="0">
                <a:latin typeface="Arial"/>
                <a:cs typeface="Arial"/>
              </a:rPr>
              <a:t>аппарат-</a:t>
            </a:r>
            <a:r>
              <a:rPr sz="1600" b="1" spc="10" dirty="0">
                <a:latin typeface="Arial"/>
                <a:cs typeface="Arial"/>
              </a:rPr>
              <a:t> </a:t>
            </a:r>
            <a:r>
              <a:rPr sz="1600" b="1" spc="-15" dirty="0">
                <a:latin typeface="Arial"/>
                <a:cs typeface="Arial"/>
              </a:rPr>
              <a:t>функция</a:t>
            </a:r>
            <a:endParaRPr sz="1600">
              <a:latin typeface="Arial"/>
              <a:cs typeface="Arial"/>
            </a:endParaRPr>
          </a:p>
          <a:p>
            <a:pPr marL="12700">
              <a:lnSpc>
                <a:spcPct val="100000"/>
              </a:lnSpc>
              <a:spcBef>
                <a:spcPts val="900"/>
              </a:spcBef>
            </a:pPr>
            <a:r>
              <a:rPr sz="2400" b="1" spc="-10" dirty="0">
                <a:latin typeface="Arial"/>
                <a:cs typeface="Arial"/>
              </a:rPr>
              <a:t>ССС</a:t>
            </a:r>
            <a:r>
              <a:rPr sz="2400" b="1" spc="-155" dirty="0">
                <a:latin typeface="Arial"/>
                <a:cs typeface="Arial"/>
              </a:rPr>
              <a:t> </a:t>
            </a:r>
            <a:r>
              <a:rPr sz="1800" b="1" dirty="0">
                <a:latin typeface="Arial"/>
                <a:cs typeface="Arial"/>
              </a:rPr>
              <a:t>- </a:t>
            </a:r>
            <a:r>
              <a:rPr sz="1800" b="1" spc="-10" dirty="0">
                <a:latin typeface="Arial"/>
                <a:cs typeface="Arial"/>
              </a:rPr>
              <a:t>системный</a:t>
            </a:r>
            <a:r>
              <a:rPr sz="1800" b="1" spc="55" dirty="0">
                <a:latin typeface="Arial"/>
                <a:cs typeface="Arial"/>
              </a:rPr>
              <a:t> </a:t>
            </a:r>
            <a:r>
              <a:rPr sz="1800" b="1" spc="-10" dirty="0">
                <a:latin typeface="Arial"/>
                <a:cs typeface="Arial"/>
              </a:rPr>
              <a:t>структурный</a:t>
            </a:r>
            <a:r>
              <a:rPr sz="1800" b="1" spc="35" dirty="0">
                <a:latin typeface="Arial"/>
                <a:cs typeface="Arial"/>
              </a:rPr>
              <a:t> </a:t>
            </a:r>
            <a:r>
              <a:rPr sz="1800" b="1" spc="-15" dirty="0">
                <a:latin typeface="Arial"/>
                <a:cs typeface="Arial"/>
              </a:rPr>
              <a:t>след</a:t>
            </a:r>
            <a:endParaRPr sz="1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54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81000" y="304800"/>
            <a:ext cx="838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Бейімделудің биологиялық маңызы - организмнің өмірлік маңызды константаларын сақтау, өзгерген сыртқы ортада ақпараттық, энергетикалық, метаболикалық және құрылымдық гомеостазды сақтау. Қоршаған ортаға әсер ету табиғаты қандай болса да, организм әрқашан оның өмір сүруін қамтамасыз ететін биологиялық қасиеттерін сақтауға тырысады. Денсаулықты сақтау - бұл адам ағзасының бейімделу реакцияларының мақсаты мен нәтижесі.</a:t>
            </a:r>
          </a:p>
          <a:p>
            <a:pPr algn="just" fontAlgn="base">
              <a:spcBef>
                <a:spcPct val="0"/>
              </a:spcBef>
              <a:spcAft>
                <a:spcPct val="0"/>
              </a:spcAft>
            </a:pPr>
            <a:r>
              <a:rPr lang="kk-KZ" sz="2400" dirty="0" smtClean="0">
                <a:latin typeface="Times New Roman" pitchFamily="18" charset="0"/>
                <a:cs typeface="Times New Roman" pitchFamily="18" charset="0"/>
              </a:rPr>
              <a:t>       Оң биологиялық маңызы бар бейімделу қайта құрулары, егер зақымдаушы агенттің күші тұрақты түрде өсе берсе, бейімделу қорларының сақталуына кепілдік бермейді. Жаңа тұрақтылық күйін белсенді іздеу пайдалы нәтижеге әкелмейді. Бұл жағдайда бейімделудің бұзылуы орын алады. Бейімделу процесінің сәтті критерийлері организм мен орта арасындағы тепе-теңдікті сақтауға немесе қалпына келтіруге бағытталған өзгерістер болып табылады.</a:t>
            </a:r>
            <a:endParaRPr lang="ru-RU" sz="2400" dirty="0"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33400" y="685800"/>
            <a:ext cx="8153400" cy="584775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Физиологиялық және биохимиялық мәні бойынша бейімделу</a:t>
            </a:r>
            <a:r>
              <a:rPr kumimoji="0" lang="kk-KZ" sz="2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 бұл организмнің экстремалды әсерлерге төзімділігінің жоғарылауымен сипатталатын сапалы жаңа жағдай. Бейімделген жүйенің басты ерекшелігі-жұмыс істеу тиімділігі, яғни энергияны ұтымды пайдалану.</a:t>
            </a:r>
            <a:endParaRPr kumimoji="0" lang="ru-RU" sz="2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Бейімделу күйі организмнен молекулалыққа дейін ұйымның әртүрлі деңгейлерінде пайда болатын физиологиялық, биохимиялық және морфологиялық сдысулармен сипатталады.</a:t>
            </a:r>
            <a:endParaRPr kumimoji="0" lang="ru-RU" sz="2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Тұтас организм деңгейінде бейімделу қайта құруының көрінісі жүйке және гуморальды реттеу механизмдерінің жұмысын жақсарту болып табылады. Жүйке жүйесінде қозу және тежелу процестерінің күші мен тұрақсыздығы артады, жүйке процестерінің үйлестірілуі жақсарады, органаралық өзара әрекеттесу жақсарады. Эндокриндік бездердің қызметінде неғұрлым айқын байланыс орнатылады. «Бейімделу гормондары» – глюкокортикоидтар мен катехоламиндер қарқынды жұмыс істейді.</a:t>
            </a:r>
            <a:endParaRPr kumimoji="0" lang="kk-KZ" sz="2200" b="0" i="0" u="none" strike="noStrike" cap="none" normalizeH="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2" name="object 2"/>
          <p:cNvSpPr txBox="1"/>
          <p:nvPr/>
        </p:nvSpPr>
        <p:spPr>
          <a:xfrm>
            <a:off x="381000" y="198120"/>
            <a:ext cx="8534400" cy="792480"/>
          </a:xfrm>
          <a:prstGeom prst="rect">
            <a:avLst/>
          </a:prstGeom>
          <a:solidFill>
            <a:srgbClr val="8DFA8D"/>
          </a:solidFill>
          <a:ln w="9144">
            <a:solidFill>
              <a:srgbClr val="000000"/>
            </a:solidFill>
          </a:ln>
        </p:spPr>
        <p:txBody>
          <a:bodyPr vert="horz" wrap="square" lIns="0" tIns="0" rIns="0" bIns="0" rtlCol="0">
            <a:spAutoFit/>
          </a:bodyPr>
          <a:lstStyle/>
          <a:p>
            <a:pPr algn="ctr">
              <a:lnSpc>
                <a:spcPts val="3045"/>
              </a:lnSpc>
            </a:pPr>
            <a:r>
              <a:rPr lang="ru-RU" sz="2800" b="1" spc="-25" dirty="0" smtClean="0">
                <a:latin typeface="Arial"/>
                <a:cs typeface="Arial"/>
              </a:rPr>
              <a:t>ЖҮЙЕЛІК ҚАЛЫПТАСТЫРУБЕЙІМДЕЛУДІҢ ҚҰРЫЛЫМДЫҚ ІЗІ</a:t>
            </a:r>
            <a:endParaRPr sz="2800">
              <a:latin typeface="Arial"/>
              <a:cs typeface="Arial"/>
            </a:endParaRPr>
          </a:p>
        </p:txBody>
      </p:sp>
      <p:sp>
        <p:nvSpPr>
          <p:cNvPr id="3" name="object 3"/>
          <p:cNvSpPr txBox="1"/>
          <p:nvPr/>
        </p:nvSpPr>
        <p:spPr>
          <a:xfrm>
            <a:off x="97535" y="1382267"/>
            <a:ext cx="2646045" cy="655308"/>
          </a:xfrm>
          <a:prstGeom prst="rect">
            <a:avLst/>
          </a:prstGeom>
          <a:solidFill>
            <a:srgbClr val="DCEEEF"/>
          </a:solidFill>
          <a:ln w="9144">
            <a:solidFill>
              <a:srgbClr val="000000"/>
            </a:solidFill>
          </a:ln>
        </p:spPr>
        <p:txBody>
          <a:bodyPr vert="horz" wrap="square" lIns="0" tIns="39370" rIns="0" bIns="0" rtlCol="0">
            <a:spAutoFit/>
          </a:bodyPr>
          <a:lstStyle/>
          <a:p>
            <a:pPr marL="90805" algn="ctr">
              <a:lnSpc>
                <a:spcPct val="100000"/>
              </a:lnSpc>
              <a:spcBef>
                <a:spcPts val="310"/>
              </a:spcBef>
            </a:pPr>
            <a:r>
              <a:rPr lang="ru-RU" sz="2000" spc="-25" dirty="0" err="1" smtClean="0">
                <a:latin typeface="Times New Roman" pitchFamily="18" charset="0"/>
                <a:cs typeface="Times New Roman" pitchFamily="18" charset="0"/>
              </a:rPr>
              <a:t>Мүшелердің  жұмысын күшейту</a:t>
            </a:r>
            <a:endParaRPr sz="2000">
              <a:latin typeface="Times New Roman" pitchFamily="18" charset="0"/>
              <a:cs typeface="Times New Roman" pitchFamily="18" charset="0"/>
            </a:endParaRPr>
          </a:p>
        </p:txBody>
      </p:sp>
      <p:sp>
        <p:nvSpPr>
          <p:cNvPr id="4" name="object 4"/>
          <p:cNvSpPr txBox="1"/>
          <p:nvPr/>
        </p:nvSpPr>
        <p:spPr>
          <a:xfrm>
            <a:off x="4245864" y="1371600"/>
            <a:ext cx="4691380" cy="654666"/>
          </a:xfrm>
          <a:prstGeom prst="rect">
            <a:avLst/>
          </a:prstGeom>
          <a:solidFill>
            <a:srgbClr val="A7FD9F"/>
          </a:solidFill>
          <a:ln w="9144">
            <a:solidFill>
              <a:srgbClr val="000000"/>
            </a:solidFill>
          </a:ln>
        </p:spPr>
        <p:txBody>
          <a:bodyPr vert="horz" wrap="square" lIns="0" tIns="38735" rIns="0" bIns="0" rtlCol="0">
            <a:spAutoFit/>
          </a:bodyPr>
          <a:lstStyle/>
          <a:p>
            <a:pPr marL="92710" algn="just">
              <a:lnSpc>
                <a:spcPct val="100000"/>
              </a:lnSpc>
              <a:spcBef>
                <a:spcPts val="305"/>
              </a:spcBef>
            </a:pPr>
            <a:r>
              <a:rPr lang="ru-RU" sz="2000" spc="-15" dirty="0" err="1" smtClean="0">
                <a:latin typeface="Times New Roman" pitchFamily="18" charset="0"/>
                <a:cs typeface="Times New Roman" pitchFamily="18" charset="0"/>
              </a:rPr>
              <a:t>Ақуыз синтезіне</a:t>
            </a:r>
            <a:r>
              <a:rPr lang="ru-RU" sz="2000" spc="-15" dirty="0" smtClean="0">
                <a:latin typeface="Times New Roman" pitchFamily="18" charset="0"/>
                <a:cs typeface="Times New Roman" pitchFamily="18" charset="0"/>
              </a:rPr>
              <a:t> </a:t>
            </a:r>
            <a:r>
              <a:rPr lang="ru-RU" sz="2000" spc="-15" dirty="0" err="1" smtClean="0">
                <a:latin typeface="Times New Roman" pitchFamily="18" charset="0"/>
                <a:cs typeface="Times New Roman" pitchFamily="18" charset="0"/>
              </a:rPr>
              <a:t>жауап</a:t>
            </a:r>
            <a:r>
              <a:rPr lang="ru-RU" sz="2000" spc="-15" dirty="0" smtClean="0">
                <a:latin typeface="Times New Roman" pitchFamily="18" charset="0"/>
                <a:cs typeface="Times New Roman" pitchFamily="18" charset="0"/>
              </a:rPr>
              <a:t> </a:t>
            </a:r>
            <a:r>
              <a:rPr lang="ru-RU" sz="2000" spc="-15" dirty="0" err="1" smtClean="0">
                <a:latin typeface="Times New Roman" pitchFamily="18" charset="0"/>
                <a:cs typeface="Times New Roman" pitchFamily="18" charset="0"/>
              </a:rPr>
              <a:t>беретін</a:t>
            </a:r>
            <a:r>
              <a:rPr lang="ru-RU" sz="2000" spc="-15" dirty="0" smtClean="0">
                <a:latin typeface="Times New Roman" pitchFamily="18" charset="0"/>
                <a:cs typeface="Times New Roman" pitchFamily="18" charset="0"/>
              </a:rPr>
              <a:t>  ген </a:t>
            </a:r>
            <a:r>
              <a:rPr lang="ru-RU" sz="2000" spc="-15" dirty="0" err="1" smtClean="0">
                <a:latin typeface="Times New Roman" pitchFamily="18" charset="0"/>
                <a:cs typeface="Times New Roman" pitchFamily="18" charset="0"/>
              </a:rPr>
              <a:t>экспрессиясы</a:t>
            </a:r>
            <a:endParaRPr sz="2000">
              <a:latin typeface="Times New Roman" pitchFamily="18" charset="0"/>
              <a:cs typeface="Times New Roman" pitchFamily="18" charset="0"/>
            </a:endParaRPr>
          </a:p>
        </p:txBody>
      </p:sp>
      <p:sp>
        <p:nvSpPr>
          <p:cNvPr id="5" name="object 5"/>
          <p:cNvSpPr txBox="1"/>
          <p:nvPr/>
        </p:nvSpPr>
        <p:spPr>
          <a:xfrm>
            <a:off x="1143000" y="2362200"/>
            <a:ext cx="5486400" cy="346890"/>
          </a:xfrm>
          <a:prstGeom prst="rect">
            <a:avLst/>
          </a:prstGeom>
          <a:solidFill>
            <a:srgbClr val="F7FD9F"/>
          </a:solidFill>
          <a:ln w="9144">
            <a:solidFill>
              <a:srgbClr val="000000"/>
            </a:solidFill>
          </a:ln>
        </p:spPr>
        <p:txBody>
          <a:bodyPr vert="horz" wrap="square" lIns="0" tIns="38735" rIns="0" bIns="0" rtlCol="0">
            <a:spAutoFit/>
          </a:bodyPr>
          <a:lstStyle/>
          <a:p>
            <a:pPr marL="91440">
              <a:lnSpc>
                <a:spcPct val="100000"/>
              </a:lnSpc>
              <a:spcBef>
                <a:spcPts val="305"/>
              </a:spcBef>
            </a:pPr>
            <a:r>
              <a:rPr lang="ru-RU" sz="2000" spc="-40" dirty="0" smtClean="0">
                <a:latin typeface="Times New Roman" pitchFamily="18" charset="0"/>
                <a:cs typeface="Times New Roman" pitchFamily="18" charset="0"/>
              </a:rPr>
              <a:t>РНҚ </a:t>
            </a:r>
            <a:r>
              <a:rPr lang="ru-RU" sz="2000" spc="-40" dirty="0" err="1" smtClean="0">
                <a:latin typeface="Times New Roman" pitchFamily="18" charset="0"/>
                <a:cs typeface="Times New Roman" pitchFamily="18" charset="0"/>
              </a:rPr>
              <a:t>транскрипциясының жылдамдығын арттыру</a:t>
            </a:r>
            <a:endParaRPr sz="2000">
              <a:latin typeface="Times New Roman" pitchFamily="18" charset="0"/>
              <a:cs typeface="Times New Roman" pitchFamily="18" charset="0"/>
            </a:endParaRPr>
          </a:p>
        </p:txBody>
      </p:sp>
      <p:sp>
        <p:nvSpPr>
          <p:cNvPr id="6" name="object 6"/>
          <p:cNvSpPr txBox="1"/>
          <p:nvPr/>
        </p:nvSpPr>
        <p:spPr>
          <a:xfrm>
            <a:off x="2602992" y="3276600"/>
            <a:ext cx="4102735" cy="346890"/>
          </a:xfrm>
          <a:prstGeom prst="rect">
            <a:avLst/>
          </a:prstGeom>
          <a:solidFill>
            <a:srgbClr val="F8A4EC"/>
          </a:solidFill>
          <a:ln w="9144">
            <a:solidFill>
              <a:srgbClr val="000000"/>
            </a:solidFill>
          </a:ln>
        </p:spPr>
        <p:txBody>
          <a:bodyPr vert="horz" wrap="square" lIns="0" tIns="38735" rIns="0" bIns="0" rtlCol="0">
            <a:spAutoFit/>
          </a:bodyPr>
          <a:lstStyle/>
          <a:p>
            <a:pPr marL="92075" algn="ctr">
              <a:lnSpc>
                <a:spcPct val="100000"/>
              </a:lnSpc>
              <a:spcBef>
                <a:spcPts val="305"/>
              </a:spcBef>
            </a:pPr>
            <a:r>
              <a:rPr lang="ru-RU" sz="2000" spc="-25" dirty="0" err="1" smtClean="0">
                <a:latin typeface="Microsoft Sans Serif"/>
                <a:cs typeface="Microsoft Sans Serif"/>
              </a:rPr>
              <a:t>Рибосомалар</a:t>
            </a:r>
            <a:r>
              <a:rPr lang="ru-RU" sz="2000" spc="-25" dirty="0" smtClean="0">
                <a:latin typeface="Microsoft Sans Serif"/>
                <a:cs typeface="Microsoft Sans Serif"/>
              </a:rPr>
              <a:t> </a:t>
            </a:r>
            <a:r>
              <a:rPr lang="ru-RU" sz="2000" spc="-25" dirty="0" err="1" smtClean="0">
                <a:latin typeface="Microsoft Sans Serif"/>
                <a:cs typeface="Microsoft Sans Serif"/>
              </a:rPr>
              <a:t>санының көбеюі</a:t>
            </a:r>
            <a:endParaRPr sz="2000">
              <a:latin typeface="Microsoft Sans Serif"/>
              <a:cs typeface="Microsoft Sans Serif"/>
            </a:endParaRPr>
          </a:p>
        </p:txBody>
      </p:sp>
      <p:sp>
        <p:nvSpPr>
          <p:cNvPr id="7" name="object 7"/>
          <p:cNvSpPr txBox="1"/>
          <p:nvPr/>
        </p:nvSpPr>
        <p:spPr>
          <a:xfrm>
            <a:off x="4267200" y="4201667"/>
            <a:ext cx="4104640" cy="655308"/>
          </a:xfrm>
          <a:prstGeom prst="rect">
            <a:avLst/>
          </a:prstGeom>
          <a:solidFill>
            <a:srgbClr val="F0F539"/>
          </a:solidFill>
          <a:ln w="9144">
            <a:solidFill>
              <a:srgbClr val="000000"/>
            </a:solidFill>
          </a:ln>
        </p:spPr>
        <p:txBody>
          <a:bodyPr vert="horz" wrap="square" lIns="0" tIns="39370" rIns="0" bIns="0" rtlCol="0">
            <a:spAutoFit/>
          </a:bodyPr>
          <a:lstStyle/>
          <a:p>
            <a:pPr marL="92075" algn="ctr">
              <a:lnSpc>
                <a:spcPct val="100000"/>
              </a:lnSpc>
              <a:spcBef>
                <a:spcPts val="310"/>
              </a:spcBef>
            </a:pPr>
            <a:r>
              <a:rPr lang="kk-KZ" sz="2000" spc="-40" dirty="0" smtClean="0">
                <a:latin typeface="Microsoft Sans Serif"/>
                <a:cs typeface="Microsoft Sans Serif"/>
              </a:rPr>
              <a:t>Ақуыздық молекулалар синтезінің артуы </a:t>
            </a:r>
            <a:endParaRPr sz="2000">
              <a:latin typeface="Microsoft Sans Serif"/>
              <a:cs typeface="Microsoft Sans Serif"/>
            </a:endParaRPr>
          </a:p>
        </p:txBody>
      </p:sp>
      <p:sp>
        <p:nvSpPr>
          <p:cNvPr id="8" name="object 8"/>
          <p:cNvSpPr txBox="1"/>
          <p:nvPr/>
        </p:nvSpPr>
        <p:spPr>
          <a:xfrm>
            <a:off x="533400" y="4241291"/>
            <a:ext cx="2819781" cy="655949"/>
          </a:xfrm>
          <a:prstGeom prst="rect">
            <a:avLst/>
          </a:prstGeom>
          <a:solidFill>
            <a:srgbClr val="A2F0FA"/>
          </a:solidFill>
          <a:ln w="9144">
            <a:solidFill>
              <a:srgbClr val="000000"/>
            </a:solidFill>
          </a:ln>
        </p:spPr>
        <p:txBody>
          <a:bodyPr vert="horz" wrap="square" lIns="0" tIns="40005" rIns="0" bIns="0" rtlCol="0">
            <a:spAutoFit/>
          </a:bodyPr>
          <a:lstStyle/>
          <a:p>
            <a:pPr marL="91440" algn="ctr">
              <a:lnSpc>
                <a:spcPct val="100000"/>
              </a:lnSpc>
              <a:spcBef>
                <a:spcPts val="315"/>
              </a:spcBef>
            </a:pPr>
            <a:r>
              <a:rPr lang="kk-KZ" sz="2000" spc="-40" dirty="0" smtClean="0">
                <a:latin typeface="Microsoft Sans Serif"/>
                <a:cs typeface="Microsoft Sans Serif"/>
              </a:rPr>
              <a:t>Мүшелер массасның артуы</a:t>
            </a:r>
            <a:endParaRPr sz="2000">
              <a:latin typeface="Microsoft Sans Serif"/>
              <a:cs typeface="Microsoft Sans Serif"/>
            </a:endParaRPr>
          </a:p>
        </p:txBody>
      </p:sp>
      <p:sp>
        <p:nvSpPr>
          <p:cNvPr id="9" name="object 9"/>
          <p:cNvSpPr txBox="1"/>
          <p:nvPr/>
        </p:nvSpPr>
        <p:spPr>
          <a:xfrm>
            <a:off x="228600" y="5242559"/>
            <a:ext cx="6553200" cy="346890"/>
          </a:xfrm>
          <a:prstGeom prst="rect">
            <a:avLst/>
          </a:prstGeom>
          <a:solidFill>
            <a:srgbClr val="F88674"/>
          </a:solidFill>
          <a:ln w="9144">
            <a:solidFill>
              <a:srgbClr val="000000"/>
            </a:solidFill>
          </a:ln>
        </p:spPr>
        <p:txBody>
          <a:bodyPr vert="horz" wrap="square" lIns="0" tIns="38735" rIns="0" bIns="0" rtlCol="0">
            <a:spAutoFit/>
          </a:bodyPr>
          <a:lstStyle/>
          <a:p>
            <a:pPr marL="90805">
              <a:lnSpc>
                <a:spcPct val="100000"/>
              </a:lnSpc>
              <a:spcBef>
                <a:spcPts val="305"/>
              </a:spcBef>
            </a:pPr>
            <a:r>
              <a:rPr lang="kk-KZ" sz="2000" spc="-25" dirty="0" smtClean="0">
                <a:latin typeface="Microsoft Sans Serif"/>
                <a:cs typeface="Microsoft Sans Serif"/>
              </a:rPr>
              <a:t>Мүшелердің функционалдық мүмкіншілікткрінің артуы</a:t>
            </a:r>
            <a:endParaRPr sz="2000">
              <a:latin typeface="Microsoft Sans Serif"/>
              <a:cs typeface="Microsoft Sans Serif"/>
            </a:endParaRPr>
          </a:p>
        </p:txBody>
      </p:sp>
      <p:sp>
        <p:nvSpPr>
          <p:cNvPr id="10" name="object 10"/>
          <p:cNvSpPr/>
          <p:nvPr/>
        </p:nvSpPr>
        <p:spPr>
          <a:xfrm>
            <a:off x="2820161" y="1543811"/>
            <a:ext cx="1219200" cy="114300"/>
          </a:xfrm>
          <a:custGeom>
            <a:avLst/>
            <a:gdLst/>
            <a:ahLst/>
            <a:cxnLst/>
            <a:rect l="l" t="t" r="r" b="b"/>
            <a:pathLst>
              <a:path w="1219200" h="114300">
                <a:moveTo>
                  <a:pt x="1104900" y="0"/>
                </a:moveTo>
                <a:lnTo>
                  <a:pt x="1104900" y="114300"/>
                </a:lnTo>
                <a:lnTo>
                  <a:pt x="1181100" y="76200"/>
                </a:lnTo>
                <a:lnTo>
                  <a:pt x="1123950" y="76200"/>
                </a:lnTo>
                <a:lnTo>
                  <a:pt x="1123950" y="38100"/>
                </a:lnTo>
                <a:lnTo>
                  <a:pt x="1181100" y="38100"/>
                </a:lnTo>
                <a:lnTo>
                  <a:pt x="1104900" y="0"/>
                </a:lnTo>
                <a:close/>
              </a:path>
              <a:path w="1219200" h="114300">
                <a:moveTo>
                  <a:pt x="1104900" y="38100"/>
                </a:moveTo>
                <a:lnTo>
                  <a:pt x="0" y="38100"/>
                </a:lnTo>
                <a:lnTo>
                  <a:pt x="0" y="76200"/>
                </a:lnTo>
                <a:lnTo>
                  <a:pt x="1104900" y="76200"/>
                </a:lnTo>
                <a:lnTo>
                  <a:pt x="1104900" y="38100"/>
                </a:lnTo>
                <a:close/>
              </a:path>
              <a:path w="1219200" h="114300">
                <a:moveTo>
                  <a:pt x="1181100" y="38100"/>
                </a:moveTo>
                <a:lnTo>
                  <a:pt x="1123950" y="38100"/>
                </a:lnTo>
                <a:lnTo>
                  <a:pt x="1123950" y="76200"/>
                </a:lnTo>
                <a:lnTo>
                  <a:pt x="1181100" y="76200"/>
                </a:lnTo>
                <a:lnTo>
                  <a:pt x="1219200" y="57150"/>
                </a:lnTo>
                <a:lnTo>
                  <a:pt x="1181100" y="38100"/>
                </a:lnTo>
                <a:close/>
              </a:path>
            </a:pathLst>
          </a:custGeom>
          <a:solidFill>
            <a:srgbClr val="000000"/>
          </a:solidFill>
        </p:spPr>
        <p:txBody>
          <a:bodyPr wrap="square" lIns="0" tIns="0" rIns="0" bIns="0" rtlCol="0"/>
          <a:lstStyle/>
          <a:p>
            <a:endParaRPr/>
          </a:p>
        </p:txBody>
      </p:sp>
      <p:sp>
        <p:nvSpPr>
          <p:cNvPr id="11" name="object 11"/>
          <p:cNvSpPr/>
          <p:nvPr/>
        </p:nvSpPr>
        <p:spPr>
          <a:xfrm>
            <a:off x="5867400" y="2057400"/>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000000"/>
          </a:solidFill>
        </p:spPr>
        <p:txBody>
          <a:bodyPr wrap="square" lIns="0" tIns="0" rIns="0" bIns="0" rtlCol="0"/>
          <a:lstStyle/>
          <a:p>
            <a:endParaRPr/>
          </a:p>
        </p:txBody>
      </p:sp>
      <p:sp>
        <p:nvSpPr>
          <p:cNvPr id="12" name="object 12"/>
          <p:cNvSpPr/>
          <p:nvPr/>
        </p:nvSpPr>
        <p:spPr>
          <a:xfrm>
            <a:off x="4287011" y="2820161"/>
            <a:ext cx="114300" cy="304800"/>
          </a:xfrm>
          <a:custGeom>
            <a:avLst/>
            <a:gdLst/>
            <a:ahLst/>
            <a:cxnLst/>
            <a:rect l="l" t="t" r="r" b="b"/>
            <a:pathLst>
              <a:path w="114300" h="304800">
                <a:moveTo>
                  <a:pt x="38100" y="190500"/>
                </a:moveTo>
                <a:lnTo>
                  <a:pt x="0" y="190500"/>
                </a:lnTo>
                <a:lnTo>
                  <a:pt x="57150" y="304800"/>
                </a:lnTo>
                <a:lnTo>
                  <a:pt x="104775" y="209550"/>
                </a:lnTo>
                <a:lnTo>
                  <a:pt x="38100" y="209550"/>
                </a:lnTo>
                <a:lnTo>
                  <a:pt x="38100" y="190500"/>
                </a:lnTo>
                <a:close/>
              </a:path>
              <a:path w="114300" h="304800">
                <a:moveTo>
                  <a:pt x="76200" y="0"/>
                </a:moveTo>
                <a:lnTo>
                  <a:pt x="38100" y="0"/>
                </a:lnTo>
                <a:lnTo>
                  <a:pt x="38100" y="209550"/>
                </a:lnTo>
                <a:lnTo>
                  <a:pt x="76200" y="209550"/>
                </a:lnTo>
                <a:lnTo>
                  <a:pt x="76200" y="0"/>
                </a:lnTo>
                <a:close/>
              </a:path>
              <a:path w="114300" h="304800">
                <a:moveTo>
                  <a:pt x="114300" y="190500"/>
                </a:moveTo>
                <a:lnTo>
                  <a:pt x="76200" y="190500"/>
                </a:lnTo>
                <a:lnTo>
                  <a:pt x="76200" y="209550"/>
                </a:lnTo>
                <a:lnTo>
                  <a:pt x="104775" y="209550"/>
                </a:lnTo>
                <a:lnTo>
                  <a:pt x="114300" y="190500"/>
                </a:lnTo>
                <a:close/>
              </a:path>
            </a:pathLst>
          </a:custGeom>
          <a:solidFill>
            <a:srgbClr val="000000"/>
          </a:solidFill>
        </p:spPr>
        <p:txBody>
          <a:bodyPr wrap="square" lIns="0" tIns="0" rIns="0" bIns="0" rtlCol="0"/>
          <a:lstStyle/>
          <a:p>
            <a:endParaRPr/>
          </a:p>
        </p:txBody>
      </p:sp>
      <p:sp>
        <p:nvSpPr>
          <p:cNvPr id="13" name="object 13"/>
          <p:cNvSpPr/>
          <p:nvPr/>
        </p:nvSpPr>
        <p:spPr>
          <a:xfrm>
            <a:off x="6344411" y="37345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000000"/>
          </a:solidFill>
        </p:spPr>
        <p:txBody>
          <a:bodyPr wrap="square" lIns="0" tIns="0" rIns="0" bIns="0" rtlCol="0"/>
          <a:lstStyle/>
          <a:p>
            <a:endParaRPr/>
          </a:p>
        </p:txBody>
      </p:sp>
      <p:sp>
        <p:nvSpPr>
          <p:cNvPr id="14" name="object 14"/>
          <p:cNvSpPr/>
          <p:nvPr/>
        </p:nvSpPr>
        <p:spPr>
          <a:xfrm>
            <a:off x="3429762" y="4338827"/>
            <a:ext cx="762000" cy="139065"/>
          </a:xfrm>
          <a:custGeom>
            <a:avLst/>
            <a:gdLst/>
            <a:ahLst/>
            <a:cxnLst/>
            <a:rect l="l" t="t" r="r" b="b"/>
            <a:pathLst>
              <a:path w="762000" h="139064">
                <a:moveTo>
                  <a:pt x="762000" y="62484"/>
                </a:moveTo>
                <a:lnTo>
                  <a:pt x="678942" y="62484"/>
                </a:lnTo>
                <a:lnTo>
                  <a:pt x="658114" y="0"/>
                </a:lnTo>
                <a:lnTo>
                  <a:pt x="604266" y="53848"/>
                </a:lnTo>
                <a:lnTo>
                  <a:pt x="630174" y="62484"/>
                </a:lnTo>
                <a:lnTo>
                  <a:pt x="114300" y="62484"/>
                </a:lnTo>
                <a:lnTo>
                  <a:pt x="114300" y="24384"/>
                </a:lnTo>
                <a:lnTo>
                  <a:pt x="0" y="81534"/>
                </a:lnTo>
                <a:lnTo>
                  <a:pt x="114300" y="138684"/>
                </a:lnTo>
                <a:lnTo>
                  <a:pt x="114300" y="100584"/>
                </a:lnTo>
                <a:lnTo>
                  <a:pt x="762000" y="100584"/>
                </a:lnTo>
                <a:lnTo>
                  <a:pt x="762000" y="62484"/>
                </a:lnTo>
                <a:close/>
              </a:path>
            </a:pathLst>
          </a:custGeom>
          <a:solidFill>
            <a:srgbClr val="000000"/>
          </a:solidFill>
        </p:spPr>
        <p:txBody>
          <a:bodyPr wrap="square" lIns="0" tIns="0" rIns="0" bIns="0" rtlCol="0"/>
          <a:lstStyle/>
          <a:p>
            <a:endParaRPr/>
          </a:p>
        </p:txBody>
      </p:sp>
      <p:sp>
        <p:nvSpPr>
          <p:cNvPr id="15" name="object 15"/>
          <p:cNvSpPr/>
          <p:nvPr/>
        </p:nvSpPr>
        <p:spPr>
          <a:xfrm>
            <a:off x="1447800" y="4724400"/>
            <a:ext cx="114300" cy="457200"/>
          </a:xfrm>
          <a:custGeom>
            <a:avLst/>
            <a:gdLst/>
            <a:ahLst/>
            <a:cxnLst/>
            <a:rect l="l" t="t" r="r" b="b"/>
            <a:pathLst>
              <a:path w="114300" h="457200">
                <a:moveTo>
                  <a:pt x="38100" y="342900"/>
                </a:moveTo>
                <a:lnTo>
                  <a:pt x="0" y="342900"/>
                </a:lnTo>
                <a:lnTo>
                  <a:pt x="57150" y="457200"/>
                </a:lnTo>
                <a:lnTo>
                  <a:pt x="104775" y="361950"/>
                </a:lnTo>
                <a:lnTo>
                  <a:pt x="38100" y="361950"/>
                </a:lnTo>
                <a:lnTo>
                  <a:pt x="38100" y="342900"/>
                </a:lnTo>
                <a:close/>
              </a:path>
              <a:path w="114300" h="457200">
                <a:moveTo>
                  <a:pt x="76200" y="0"/>
                </a:moveTo>
                <a:lnTo>
                  <a:pt x="38100" y="0"/>
                </a:lnTo>
                <a:lnTo>
                  <a:pt x="38100" y="361950"/>
                </a:lnTo>
                <a:lnTo>
                  <a:pt x="76200" y="361950"/>
                </a:lnTo>
                <a:lnTo>
                  <a:pt x="76200" y="0"/>
                </a:lnTo>
                <a:close/>
              </a:path>
              <a:path w="114300" h="457200">
                <a:moveTo>
                  <a:pt x="114300" y="342900"/>
                </a:moveTo>
                <a:lnTo>
                  <a:pt x="76200" y="342900"/>
                </a:lnTo>
                <a:lnTo>
                  <a:pt x="76200" y="361950"/>
                </a:lnTo>
                <a:lnTo>
                  <a:pt x="104775" y="361950"/>
                </a:lnTo>
                <a:lnTo>
                  <a:pt x="114300" y="342900"/>
                </a:lnTo>
                <a:close/>
              </a:path>
            </a:pathLst>
          </a:custGeom>
          <a:solidFill>
            <a:srgbClr val="000000"/>
          </a:solidFill>
        </p:spPr>
        <p:txBody>
          <a:bodyPr wrap="square" lIns="0" tIns="0" rIns="0" bIns="0" rtlCol="0"/>
          <a:lstStyle/>
          <a:p>
            <a:endParaRPr/>
          </a:p>
        </p:txBody>
      </p:sp>
      <p:sp>
        <p:nvSpPr>
          <p:cNvPr id="16" name="object 16"/>
          <p:cNvSpPr txBox="1"/>
          <p:nvPr/>
        </p:nvSpPr>
        <p:spPr>
          <a:xfrm>
            <a:off x="381000" y="6096000"/>
            <a:ext cx="8316595" cy="408445"/>
          </a:xfrm>
          <a:prstGeom prst="rect">
            <a:avLst/>
          </a:prstGeom>
          <a:solidFill>
            <a:srgbClr val="DF2336"/>
          </a:solidFill>
          <a:ln w="9144">
            <a:solidFill>
              <a:srgbClr val="000000"/>
            </a:solidFill>
          </a:ln>
        </p:spPr>
        <p:txBody>
          <a:bodyPr vert="horz" wrap="square" lIns="0" tIns="38735" rIns="0" bIns="0" rtlCol="0">
            <a:spAutoFit/>
          </a:bodyPr>
          <a:lstStyle/>
          <a:p>
            <a:pPr marL="91440">
              <a:spcBef>
                <a:spcPts val="305"/>
              </a:spcBef>
            </a:pPr>
            <a:r>
              <a:rPr sz="2400" b="1" smtClean="0">
                <a:latin typeface="Times New Roman" pitchFamily="18" charset="0"/>
                <a:cs typeface="Times New Roman" pitchFamily="18" charset="0"/>
              </a:rPr>
              <a:t>А</a:t>
            </a:r>
            <a:r>
              <a:rPr lang="ru-RU" sz="2400" b="1" dirty="0" err="1" smtClean="0">
                <a:latin typeface="Times New Roman" pitchFamily="18" charset="0"/>
                <a:cs typeface="Times New Roman" pitchFamily="18" charset="0"/>
              </a:rPr>
              <a:t>ктиномицин</a:t>
            </a:r>
            <a:r>
              <a:rPr sz="2400" b="1" spc="-10" smtClean="0">
                <a:latin typeface="Times New Roman" pitchFamily="18" charset="0"/>
                <a:cs typeface="Times New Roman" pitchFamily="18" charset="0"/>
              </a:rPr>
              <a:t> </a:t>
            </a:r>
            <a:r>
              <a:rPr sz="2400" b="1" spc="-5" dirty="0">
                <a:latin typeface="Times New Roman" pitchFamily="18" charset="0"/>
                <a:cs typeface="Times New Roman" pitchFamily="18" charset="0"/>
              </a:rPr>
              <a:t>D</a:t>
            </a:r>
            <a:r>
              <a:rPr sz="2400" b="1" dirty="0">
                <a:latin typeface="Times New Roman" pitchFamily="18" charset="0"/>
                <a:cs typeface="Times New Roman" pitchFamily="18" charset="0"/>
              </a:rPr>
              <a:t> </a:t>
            </a:r>
            <a:r>
              <a:rPr sz="2400" b="1">
                <a:latin typeface="Times New Roman" pitchFamily="18" charset="0"/>
                <a:cs typeface="Times New Roman" pitchFamily="18" charset="0"/>
              </a:rPr>
              <a:t>– </a:t>
            </a:r>
            <a:r>
              <a:rPr lang="ru-RU" sz="2400" b="1" spc="-5" dirty="0" smtClean="0">
                <a:latin typeface="Times New Roman" pitchFamily="18" charset="0"/>
                <a:cs typeface="Times New Roman" pitchFamily="18" charset="0"/>
              </a:rPr>
              <a:t>ССС </a:t>
            </a:r>
            <a:r>
              <a:rPr lang="kk-KZ" sz="2400" b="1" spc="-5" dirty="0" smtClean="0">
                <a:latin typeface="Times New Roman" pitchFamily="18" charset="0"/>
                <a:cs typeface="Times New Roman" pitchFamily="18" charset="0"/>
              </a:rPr>
              <a:t>(ЖҚІ) түзілуіне тосқауыл болады</a:t>
            </a:r>
            <a:endParaRPr sz="240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04800"/>
            <a:ext cx="8382000" cy="6431042"/>
          </a:xfrm>
          <a:prstGeom prst="rect">
            <a:avLst/>
          </a:prstGeom>
        </p:spPr>
        <p:txBody>
          <a:bodyPr wrap="square">
            <a:spAutoFit/>
          </a:bodyPr>
          <a:lstStyle/>
          <a:p>
            <a:pPr algn="just"/>
            <a:r>
              <a:rPr lang="ru-RU" sz="22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Жасушалық-молекулалық деңгейде ферменттік жүйелердің өзгеруіне байланысты энергия ресурстары мен пластикалық материал жұмылдырылады. Морфологиялық өзгерістер жасуша мембраналарының құрылымына әсер етеді, соның арқасында тотығу процестерінің, макроэргтердің және әртүрлі құрылымдық және ферментативті ақуыздардың синтезінің реттелуі жақсарады. Қарқынды синтез процестерінің арқасында жасуша құрылымдарының массасы артады.</a:t>
            </a:r>
          </a:p>
          <a:p>
            <a:pPr algn="just"/>
            <a:r>
              <a:rPr lang="ru-RU" sz="2000" dirty="0" smtClean="0">
                <a:latin typeface="Times New Roman" pitchFamily="18" charset="0"/>
                <a:cs typeface="Times New Roman" pitchFamily="18" charset="0"/>
              </a:rPr>
              <a:t>      Ағзаның бейімделу қайта құруының маңызды көрсеткіші оның қорғаныс қасиеттерін арттыру және иммундық жүйелерді тез және тиімді жұмылдыру қабілеті болып табылады.</a:t>
            </a:r>
          </a:p>
          <a:p>
            <a:pPr algn="just"/>
            <a:r>
              <a:rPr lang="ru-RU" sz="2000" dirty="0" smtClean="0">
                <a:latin typeface="Times New Roman" pitchFamily="18" charset="0"/>
                <a:cs typeface="Times New Roman" pitchFamily="18" charset="0"/>
              </a:rPr>
              <a:t>      Айта кету керек, бірдей бейімделу факторлары мен бірдей бейімделу нәтижелері үшін организм жеке бейімделу стратегияларын қолданады. Сонымен қатар, В.И. Медведевтің (1982) пікірінше, бейімделу процесіне негізінен әртүрлі механизмдер қатысуы мүмкін: </a:t>
            </a:r>
            <a:r>
              <a:rPr lang="ru-RU" sz="2000" b="1" dirty="0" smtClean="0">
                <a:solidFill>
                  <a:srgbClr val="FF0000"/>
                </a:solidFill>
                <a:latin typeface="Times New Roman" pitchFamily="18" charset="0"/>
                <a:cs typeface="Times New Roman" pitchFamily="18" charset="0"/>
              </a:rPr>
              <a:t>мінез-құлық, физиологиялық, биохимиялық.</a:t>
            </a:r>
          </a:p>
          <a:p>
            <a:pPr algn="just"/>
            <a:r>
              <a:rPr lang="kk-KZ" sz="2000" dirty="0" smtClean="0">
                <a:latin typeface="Times New Roman" pitchFamily="18" charset="0"/>
                <a:cs typeface="Times New Roman" pitchFamily="18" charset="0"/>
              </a:rPr>
              <a:t>     Бейімделу реакцияларын жүзеге асыру үшін ағзаның қосымша шығындары бейімделу бағасы деп аталады.</a:t>
            </a:r>
            <a:endParaRPr lang="ru-RU" sz="2000" dirty="0" smtClean="0">
              <a:latin typeface="Times New Roman" pitchFamily="18" charset="0"/>
              <a:cs typeface="Times New Roman" pitchFamily="18" charset="0"/>
            </a:endParaRPr>
          </a:p>
          <a:p>
            <a:pPr algn="just"/>
            <a:r>
              <a:rPr lang="kk-KZ" sz="2000" dirty="0" smtClean="0">
                <a:latin typeface="Times New Roman" pitchFamily="18" charset="0"/>
                <a:cs typeface="Times New Roman" pitchFamily="18" charset="0"/>
              </a:rPr>
              <a:t>      Бейімделу процесінде кез-келген белсенділік әдеттегі жағдайларға қарағанда әлдеқайда көп энергияны қажет етеді. Мысалы, бұл спорттық тәжірибеде қолданылатын биіктікте жаттығу кезінде орын алады.</a:t>
            </a:r>
            <a:endParaRPr lang="ru-RU" sz="2000" dirty="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6385" y="89357"/>
            <a:ext cx="6031865" cy="1490793"/>
          </a:xfrm>
          <a:prstGeom prst="rect">
            <a:avLst/>
          </a:prstGeom>
        </p:spPr>
        <p:txBody>
          <a:bodyPr vert="horz" wrap="square" lIns="0" tIns="13335" rIns="0" bIns="0" rtlCol="0">
            <a:spAutoFit/>
          </a:bodyPr>
          <a:lstStyle/>
          <a:p>
            <a:pPr marL="1270" algn="ctr">
              <a:lnSpc>
                <a:spcPct val="100000"/>
              </a:lnSpc>
              <a:spcBef>
                <a:spcPts val="105"/>
              </a:spcBef>
            </a:pPr>
            <a:r>
              <a:rPr sz="3200" spc="-15" smtClean="0">
                <a:latin typeface="Times New Roman" pitchFamily="18" charset="0"/>
                <a:cs typeface="Times New Roman" pitchFamily="18" charset="0"/>
              </a:rPr>
              <a:t>Генети</a:t>
            </a:r>
            <a:r>
              <a:rPr lang="kk-KZ" sz="3200" spc="-15" dirty="0" smtClean="0">
                <a:latin typeface="Times New Roman" pitchFamily="18" charset="0"/>
                <a:cs typeface="Times New Roman" pitchFamily="18" charset="0"/>
              </a:rPr>
              <a:t>калық </a:t>
            </a:r>
            <a:r>
              <a:rPr sz="3200" spc="-45" smtClean="0">
                <a:latin typeface="Times New Roman" pitchFamily="18" charset="0"/>
                <a:cs typeface="Times New Roman" pitchFamily="18" charset="0"/>
              </a:rPr>
              <a:t> </a:t>
            </a:r>
            <a:r>
              <a:rPr sz="3200" spc="-5" dirty="0">
                <a:latin typeface="Times New Roman" pitchFamily="18" charset="0"/>
                <a:cs typeface="Times New Roman" pitchFamily="18" charset="0"/>
              </a:rPr>
              <a:t>аппарат</a:t>
            </a:r>
            <a:r>
              <a:rPr sz="3200" spc="-30" dirty="0">
                <a:latin typeface="Times New Roman" pitchFamily="18" charset="0"/>
                <a:cs typeface="Times New Roman" pitchFamily="18" charset="0"/>
              </a:rPr>
              <a:t> </a:t>
            </a:r>
            <a:r>
              <a:rPr sz="3200" dirty="0">
                <a:latin typeface="Times New Roman" pitchFamily="18" charset="0"/>
                <a:cs typeface="Times New Roman" pitchFamily="18" charset="0"/>
              </a:rPr>
              <a:t>–</a:t>
            </a:r>
            <a:endParaRPr sz="3200">
              <a:latin typeface="Times New Roman" pitchFamily="18" charset="0"/>
              <a:cs typeface="Times New Roman" pitchFamily="18" charset="0"/>
            </a:endParaRPr>
          </a:p>
          <a:p>
            <a:pPr marL="12065" marR="5080" algn="ctr">
              <a:lnSpc>
                <a:spcPct val="100000"/>
              </a:lnSpc>
              <a:spcBef>
                <a:spcPts val="5"/>
              </a:spcBef>
            </a:pPr>
            <a:r>
              <a:rPr sz="3200" spc="-15" smtClean="0">
                <a:latin typeface="Times New Roman" pitchFamily="18" charset="0"/>
                <a:cs typeface="Times New Roman" pitchFamily="18" charset="0"/>
              </a:rPr>
              <a:t>функци</a:t>
            </a:r>
            <a:r>
              <a:rPr lang="kk-KZ" sz="3200" spc="-15" dirty="0" smtClean="0">
                <a:latin typeface="Times New Roman" pitchFamily="18" charset="0"/>
                <a:cs typeface="Times New Roman" pitchFamily="18" charset="0"/>
              </a:rPr>
              <a:t>ялардың </a:t>
            </a:r>
            <a:r>
              <a:rPr lang="ru-RU" sz="3200" spc="-10" dirty="0" err="1" smtClean="0">
                <a:latin typeface="Times New Roman" pitchFamily="18" charset="0"/>
                <a:cs typeface="Times New Roman" pitchFamily="18" charset="0"/>
              </a:rPr>
              <a:t>интенсивтілігі</a:t>
            </a:r>
            <a:r>
              <a:rPr lang="ru-RU" sz="3200" spc="-10" dirty="0" smtClean="0">
                <a:latin typeface="Times New Roman" pitchFamily="18" charset="0"/>
                <a:cs typeface="Times New Roman" pitchFamily="18" charset="0"/>
              </a:rPr>
              <a:t> </a:t>
            </a:r>
            <a:r>
              <a:rPr sz="3200" spc="-15" smtClean="0">
                <a:latin typeface="Times New Roman" pitchFamily="18" charset="0"/>
                <a:cs typeface="Times New Roman" pitchFamily="18" charset="0"/>
              </a:rPr>
              <a:t> </a:t>
            </a:r>
            <a:r>
              <a:rPr sz="3200" spc="-5" smtClean="0">
                <a:latin typeface="Times New Roman" pitchFamily="18" charset="0"/>
                <a:cs typeface="Times New Roman" pitchFamily="18" charset="0"/>
              </a:rPr>
              <a:t>(</a:t>
            </a:r>
            <a:r>
              <a:rPr sz="3200" spc="-875" smtClean="0">
                <a:latin typeface="Times New Roman" pitchFamily="18" charset="0"/>
                <a:cs typeface="Times New Roman" pitchFamily="18" charset="0"/>
              </a:rPr>
              <a:t> </a:t>
            </a:r>
            <a:r>
              <a:rPr sz="3200" spc="-5" smtClean="0">
                <a:latin typeface="Times New Roman" pitchFamily="18" charset="0"/>
                <a:cs typeface="Times New Roman" pitchFamily="18" charset="0"/>
              </a:rPr>
              <a:t>Ф.З.Меерсон</a:t>
            </a:r>
            <a:r>
              <a:rPr lang="kk-KZ" sz="3200" spc="-5" dirty="0" smtClean="0">
                <a:latin typeface="Times New Roman" pitchFamily="18" charset="0"/>
                <a:cs typeface="Times New Roman" pitchFamily="18" charset="0"/>
              </a:rPr>
              <a:t> бойынша</a:t>
            </a:r>
            <a:r>
              <a:rPr sz="3200" spc="-5" smtClean="0">
                <a:latin typeface="Times New Roman" pitchFamily="18" charset="0"/>
                <a:cs typeface="Times New Roman" pitchFamily="18" charset="0"/>
              </a:rPr>
              <a:t>)</a:t>
            </a:r>
            <a:endParaRPr sz="3200">
              <a:latin typeface="Times New Roman" pitchFamily="18" charset="0"/>
              <a:cs typeface="Times New Roman" pitchFamily="18" charset="0"/>
            </a:endParaRPr>
          </a:p>
        </p:txBody>
      </p:sp>
      <p:pic>
        <p:nvPicPr>
          <p:cNvPr id="3" name="object 3"/>
          <p:cNvPicPr/>
          <p:nvPr/>
        </p:nvPicPr>
        <p:blipFill>
          <a:blip r:embed="rId2" cstate="print"/>
          <a:stretch>
            <a:fillRect/>
          </a:stretch>
        </p:blipFill>
        <p:spPr>
          <a:xfrm>
            <a:off x="6019800" y="3124200"/>
            <a:ext cx="3124200" cy="1324125"/>
          </a:xfrm>
          <a:prstGeom prst="rect">
            <a:avLst/>
          </a:prstGeom>
        </p:spPr>
      </p:pic>
      <p:graphicFrame>
        <p:nvGraphicFramePr>
          <p:cNvPr id="4" name="object 4"/>
          <p:cNvGraphicFramePr>
            <a:graphicFrameLocks noGrp="1"/>
          </p:cNvGraphicFramePr>
          <p:nvPr/>
        </p:nvGraphicFramePr>
        <p:xfrm>
          <a:off x="457200" y="2133600"/>
          <a:ext cx="5257800" cy="3102862"/>
        </p:xfrm>
        <a:graphic>
          <a:graphicData uri="http://schemas.openxmlformats.org/drawingml/2006/table">
            <a:tbl>
              <a:tblPr firstRow="1" bandRow="1">
                <a:tableStyleId>{2D5ABB26-0587-4C30-8999-92F81FD0307C}</a:tableStyleId>
              </a:tblPr>
              <a:tblGrid>
                <a:gridCol w="4316104"/>
                <a:gridCol w="941696"/>
              </a:tblGrid>
              <a:tr h="1030224">
                <a:tc>
                  <a:txBody>
                    <a:bodyPr/>
                    <a:lstStyle/>
                    <a:p>
                      <a:pPr marL="91440">
                        <a:lnSpc>
                          <a:spcPct val="100000"/>
                        </a:lnSpc>
                        <a:spcBef>
                          <a:spcPts val="290"/>
                        </a:spcBef>
                      </a:pPr>
                      <a:r>
                        <a:rPr lang="kk-KZ" sz="2800" spc="-55" dirty="0" smtClean="0">
                          <a:latin typeface="Microsoft Sans Serif"/>
                          <a:cs typeface="Microsoft Sans Serif"/>
                        </a:rPr>
                        <a:t>Ұлпалар</a:t>
                      </a:r>
                      <a:endParaRPr sz="2800">
                        <a:latin typeface="Microsoft Sans Serif"/>
                        <a:cs typeface="Microsoft Sans Serif"/>
                      </a:endParaRPr>
                    </a:p>
                  </a:txBody>
                  <a:tcPr marL="0" marR="0" marT="3683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2075">
                        <a:lnSpc>
                          <a:spcPct val="100000"/>
                        </a:lnSpc>
                        <a:spcBef>
                          <a:spcPts val="290"/>
                        </a:spcBef>
                      </a:pPr>
                      <a:r>
                        <a:rPr sz="2800" spc="-55" dirty="0">
                          <a:latin typeface="Microsoft Sans Serif"/>
                          <a:cs typeface="Microsoft Sans Serif"/>
                        </a:rPr>
                        <a:t>Сднк</a:t>
                      </a:r>
                      <a:endParaRPr sz="2800">
                        <a:latin typeface="Microsoft Sans Serif"/>
                        <a:cs typeface="Microsoft Sans Serif"/>
                      </a:endParaRPr>
                    </a:p>
                    <a:p>
                      <a:pPr marL="92075">
                        <a:lnSpc>
                          <a:spcPct val="100000"/>
                        </a:lnSpc>
                        <a:spcBef>
                          <a:spcPts val="670"/>
                        </a:spcBef>
                      </a:pPr>
                      <a:r>
                        <a:rPr sz="2800" spc="-50" dirty="0">
                          <a:latin typeface="Microsoft Sans Serif"/>
                          <a:cs typeface="Microsoft Sans Serif"/>
                        </a:rPr>
                        <a:t>мг/г</a:t>
                      </a:r>
                      <a:endParaRPr sz="2800">
                        <a:latin typeface="Microsoft Sans Serif"/>
                        <a:cs typeface="Microsoft Sans Serif"/>
                      </a:endParaRPr>
                    </a:p>
                  </a:txBody>
                  <a:tcPr marL="0" marR="0" marT="3683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518159">
                <a:tc>
                  <a:txBody>
                    <a:bodyPr/>
                    <a:lstStyle/>
                    <a:p>
                      <a:pPr marL="91440">
                        <a:lnSpc>
                          <a:spcPct val="100000"/>
                        </a:lnSpc>
                        <a:spcBef>
                          <a:spcPts val="285"/>
                        </a:spcBef>
                      </a:pPr>
                      <a:r>
                        <a:rPr lang="kk-KZ" sz="2800" spc="-35" dirty="0" smtClean="0">
                          <a:latin typeface="Microsoft Sans Serif"/>
                          <a:cs typeface="Microsoft Sans Serif"/>
                        </a:rPr>
                        <a:t>Сол жақ қарынша</a:t>
                      </a:r>
                      <a:endParaRPr sz="2800">
                        <a:latin typeface="Microsoft Sans Serif"/>
                        <a:cs typeface="Microsoft Sans Serif"/>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800" dirty="0">
                          <a:latin typeface="Microsoft Sans Serif"/>
                          <a:cs typeface="Microsoft Sans Serif"/>
                        </a:rPr>
                        <a:t>0,99</a:t>
                      </a:r>
                      <a:endParaRPr sz="2800">
                        <a:latin typeface="Microsoft Sans Serif"/>
                        <a:cs typeface="Microsoft Sans Serif"/>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18160">
                <a:tc>
                  <a:txBody>
                    <a:bodyPr/>
                    <a:lstStyle/>
                    <a:p>
                      <a:pPr marL="91440">
                        <a:lnSpc>
                          <a:spcPct val="100000"/>
                        </a:lnSpc>
                        <a:spcBef>
                          <a:spcPts val="290"/>
                        </a:spcBef>
                      </a:pPr>
                      <a:r>
                        <a:rPr lang="kk-KZ" sz="2800" spc="-5" dirty="0" smtClean="0">
                          <a:latin typeface="Microsoft Sans Serif"/>
                          <a:cs typeface="Microsoft Sans Serif"/>
                        </a:rPr>
                        <a:t>Оң жақ қарынша </a:t>
                      </a:r>
                      <a:endParaRPr sz="2800">
                        <a:latin typeface="Microsoft Sans Serif"/>
                        <a:cs typeface="Microsoft Sans Serif"/>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90"/>
                        </a:spcBef>
                      </a:pPr>
                      <a:r>
                        <a:rPr sz="2800" dirty="0">
                          <a:latin typeface="Microsoft Sans Serif"/>
                          <a:cs typeface="Microsoft Sans Serif"/>
                        </a:rPr>
                        <a:t>0,93</a:t>
                      </a:r>
                      <a:endParaRPr sz="2800">
                        <a:latin typeface="Microsoft Sans Serif"/>
                        <a:cs typeface="Microsoft Sans Serif"/>
                      </a:endParaRPr>
                    </a:p>
                  </a:txBody>
                  <a:tcPr marL="0" marR="0" marT="3683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18160">
                <a:tc>
                  <a:txBody>
                    <a:bodyPr/>
                    <a:lstStyle/>
                    <a:p>
                      <a:pPr marL="91440">
                        <a:lnSpc>
                          <a:spcPct val="100000"/>
                        </a:lnSpc>
                        <a:spcBef>
                          <a:spcPts val="290"/>
                        </a:spcBef>
                      </a:pPr>
                      <a:r>
                        <a:rPr sz="2800" spc="-50" dirty="0">
                          <a:latin typeface="Microsoft Sans Serif"/>
                          <a:cs typeface="Microsoft Sans Serif"/>
                        </a:rPr>
                        <a:t>Диафрагма</a:t>
                      </a:r>
                      <a:endParaRPr sz="2800">
                        <a:latin typeface="Microsoft Sans Serif"/>
                        <a:cs typeface="Microsoft Sans Serif"/>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90"/>
                        </a:spcBef>
                      </a:pPr>
                      <a:r>
                        <a:rPr sz="2800" dirty="0">
                          <a:latin typeface="Microsoft Sans Serif"/>
                          <a:cs typeface="Microsoft Sans Serif"/>
                        </a:rPr>
                        <a:t>0,75</a:t>
                      </a:r>
                      <a:endParaRPr sz="2800">
                        <a:latin typeface="Microsoft Sans Serif"/>
                        <a:cs typeface="Microsoft Sans Serif"/>
                      </a:endParaRPr>
                    </a:p>
                  </a:txBody>
                  <a:tcPr marL="0" marR="0" marT="3683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18159">
                <a:tc>
                  <a:txBody>
                    <a:bodyPr/>
                    <a:lstStyle/>
                    <a:p>
                      <a:pPr marL="91440">
                        <a:lnSpc>
                          <a:spcPct val="100000"/>
                        </a:lnSpc>
                        <a:spcBef>
                          <a:spcPts val="290"/>
                        </a:spcBef>
                      </a:pPr>
                      <a:r>
                        <a:rPr sz="2800" spc="-40" smtClean="0">
                          <a:latin typeface="Microsoft Sans Serif"/>
                          <a:cs typeface="Microsoft Sans Serif"/>
                        </a:rPr>
                        <a:t>Скелет</a:t>
                      </a:r>
                      <a:r>
                        <a:rPr lang="kk-KZ" sz="2800" spc="-40" dirty="0" smtClean="0">
                          <a:latin typeface="Microsoft Sans Serif"/>
                          <a:cs typeface="Microsoft Sans Serif"/>
                        </a:rPr>
                        <a:t>тік бұлшық еттер</a:t>
                      </a:r>
                      <a:endParaRPr sz="2800">
                        <a:latin typeface="Microsoft Sans Serif"/>
                        <a:cs typeface="Microsoft Sans Serif"/>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2075">
                        <a:lnSpc>
                          <a:spcPct val="100000"/>
                        </a:lnSpc>
                        <a:spcBef>
                          <a:spcPts val="290"/>
                        </a:spcBef>
                      </a:pPr>
                      <a:r>
                        <a:rPr sz="2800" dirty="0">
                          <a:latin typeface="Microsoft Sans Serif"/>
                          <a:cs typeface="Microsoft Sans Serif"/>
                        </a:rPr>
                        <a:t>0,42</a:t>
                      </a:r>
                      <a:endParaRPr sz="2800">
                        <a:latin typeface="Microsoft Sans Serif"/>
                        <a:cs typeface="Microsoft Sans Serif"/>
                      </a:endParaRPr>
                    </a:p>
                  </a:txBody>
                  <a:tcPr marL="0" marR="0" marT="3683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81000" y="533400"/>
            <a:ext cx="8305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Селье</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(1960)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басқа зерттеушілер</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факторға төзімділіктің жоғарылауы организмнің басқа табиғаттың тітіркендіргіштеріне</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төзімділігін қамтамасыз ете</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бермейтінін</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атап</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өтті</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Керісінше</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кросс</a:t>
            </a: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т</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өзімділік деп</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аталатын</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бірқатар жағдайларда жоқ және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Кросс-сенсибилизация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көрінеді</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жағдайда белгілі</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агентке</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төзімділік басқа агентке</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сезімталдықтың жоғарылауымен бірге</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жүреді.</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құбылыс</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Селе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энергиясының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екендігі</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туралы</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ой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айтады</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оның өлшемі әр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организм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 шектеулі</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генетикалық факторларға байланысты</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685800" y="1066800"/>
            <a:ext cx="76962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БЕЙІМДЕЛУ МЕХАНИЗМДЕРІ</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(Г. СЕЛЬЕ мен Ф. З. МЕЕРСОННЫҢ теориясы)</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Бейімделу теориясының негізін қалаушы - австриялық канадалық ғалым Ганс Селье (1936-1989). Ол ғылымға бейімделу ұғымын енгізді, бейімделу процесінің фазаларын қадағалады, бейімделудің эндокриндік буынына (атап айтқанда, миокард инфарктісінің моделіне) көп көңіл бөлді, организмнің шамадан тыс әсерге (ол стресс-реакциялар деп атайды) спецификалық емес бейімделу реакцияларын зерттеді. және сонымен бірге пайда болатын функционалдық өзгерістер (стресс синдромы) және жағдайлар (стресс).</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47000">
              <a:srgbClr val="CCCCFF">
                <a:alpha val="97000"/>
              </a:srgbClr>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1219200"/>
            <a:ext cx="4038600" cy="4800600"/>
          </a:xfrm>
          <a:prstGeom prst="rect">
            <a:avLst/>
          </a:prstGeom>
        </p:spPr>
      </p:pic>
      <p:sp>
        <p:nvSpPr>
          <p:cNvPr id="7" name="Прямоугольник 6"/>
          <p:cNvSpPr/>
          <p:nvPr/>
        </p:nvSpPr>
        <p:spPr>
          <a:xfrm>
            <a:off x="4419600" y="1295400"/>
            <a:ext cx="4343400" cy="4801314"/>
          </a:xfrm>
          <a:prstGeom prst="rect">
            <a:avLst/>
          </a:prstGeom>
        </p:spPr>
        <p:txBody>
          <a:bodyPr wrap="square">
            <a:spAutoFit/>
          </a:bodyPr>
          <a:lstStyle/>
          <a:p>
            <a:pPr algn="ctr"/>
            <a:r>
              <a:rPr lang="ru-RU" b="1" dirty="0" err="1" smtClean="0"/>
              <a:t>Ганс</a:t>
            </a:r>
            <a:r>
              <a:rPr lang="ru-RU" b="1" dirty="0" smtClean="0"/>
              <a:t> </a:t>
            </a:r>
            <a:r>
              <a:rPr lang="ru-RU" b="1" dirty="0" err="1" smtClean="0"/>
              <a:t>Селье</a:t>
            </a:r>
            <a:r>
              <a:rPr lang="ru-RU" b="1" dirty="0" smtClean="0"/>
              <a:t> ( 26.01.1907 - 16.10.1982) — </a:t>
            </a:r>
            <a:r>
              <a:rPr lang="ru-RU" b="1" dirty="0" err="1" smtClean="0"/>
              <a:t>австриялық</a:t>
            </a:r>
            <a:r>
              <a:rPr lang="kk-KZ" b="1" dirty="0" smtClean="0"/>
              <a:t> және </a:t>
            </a:r>
            <a:r>
              <a:rPr lang="ru-RU" b="1" dirty="0" err="1" smtClean="0"/>
              <a:t>канад</a:t>
            </a:r>
            <a:r>
              <a:rPr lang="kk-KZ" b="1" dirty="0" smtClean="0"/>
              <a:t>алық </a:t>
            </a:r>
            <a:r>
              <a:rPr lang="ru-RU" b="1" dirty="0" smtClean="0"/>
              <a:t>биолог </a:t>
            </a:r>
            <a:r>
              <a:rPr lang="kk-KZ" b="1" dirty="0" smtClean="0"/>
              <a:t> және дәрігер</a:t>
            </a:r>
            <a:r>
              <a:rPr lang="ru-RU" b="1" dirty="0" smtClean="0"/>
              <a:t>.</a:t>
            </a:r>
          </a:p>
          <a:p>
            <a:pPr algn="ctr"/>
            <a:r>
              <a:rPr lang="ru-RU" b="1" dirty="0" smtClean="0"/>
              <a:t> Стресс </a:t>
            </a:r>
            <a:r>
              <a:rPr lang="ru-RU" b="1" dirty="0" err="1" smtClean="0"/>
              <a:t>теори</a:t>
            </a:r>
            <a:r>
              <a:rPr lang="kk-KZ" b="1" dirty="0" smtClean="0"/>
              <a:t>ясының а</a:t>
            </a:r>
            <a:r>
              <a:rPr lang="ru-RU" b="1" dirty="0" smtClean="0"/>
              <a:t>вторы</a:t>
            </a:r>
          </a:p>
          <a:p>
            <a:pPr algn="just"/>
            <a:r>
              <a:rPr lang="ru-RU" dirty="0" smtClean="0"/>
              <a:t> </a:t>
            </a:r>
          </a:p>
          <a:p>
            <a:pPr algn="just"/>
            <a:r>
              <a:rPr lang="ru-RU" dirty="0" smtClean="0"/>
              <a:t>        </a:t>
            </a:r>
            <a:r>
              <a:rPr lang="ru-RU" dirty="0" err="1" smtClean="0"/>
              <a:t>Жұқпалы аурулардың клиникалық және эксперименттік</a:t>
            </a:r>
            <a:r>
              <a:rPr lang="ru-RU" dirty="0" smtClean="0"/>
              <a:t> </a:t>
            </a:r>
            <a:r>
              <a:rPr lang="ru-RU" dirty="0" err="1" smtClean="0"/>
              <a:t>зерттеулеріне</a:t>
            </a:r>
            <a:r>
              <a:rPr lang="ru-RU" dirty="0" smtClean="0"/>
              <a:t> </a:t>
            </a:r>
            <a:r>
              <a:rPr lang="ru-RU" dirty="0" err="1" smtClean="0"/>
              <a:t>сүйене отырып</a:t>
            </a:r>
            <a:r>
              <a:rPr lang="ru-RU" dirty="0" smtClean="0"/>
              <a:t>, </a:t>
            </a:r>
            <a:r>
              <a:rPr lang="ru-RU" dirty="0" err="1" smtClean="0"/>
              <a:t>ол</a:t>
            </a:r>
            <a:r>
              <a:rPr lang="ru-RU" dirty="0" smtClean="0"/>
              <a:t> </a:t>
            </a:r>
            <a:r>
              <a:rPr lang="ru-RU" dirty="0" err="1" smtClean="0"/>
              <a:t>жалпы</a:t>
            </a:r>
            <a:r>
              <a:rPr lang="ru-RU" dirty="0" smtClean="0"/>
              <a:t> </a:t>
            </a:r>
            <a:r>
              <a:rPr lang="ru-RU" dirty="0" err="1" smtClean="0"/>
              <a:t>бейімделу</a:t>
            </a:r>
            <a:r>
              <a:rPr lang="ru-RU" dirty="0" smtClean="0"/>
              <a:t> </a:t>
            </a:r>
            <a:r>
              <a:rPr lang="ru-RU" dirty="0" err="1" smtClean="0"/>
              <a:t>синдромының гипотезасын</a:t>
            </a:r>
            <a:r>
              <a:rPr lang="ru-RU" dirty="0" smtClean="0"/>
              <a:t> </a:t>
            </a:r>
            <a:r>
              <a:rPr lang="ru-RU" dirty="0" err="1" smtClean="0"/>
              <a:t>ұсынды, </a:t>
            </a:r>
            <a:r>
              <a:rPr lang="ru-RU" dirty="0" smtClean="0"/>
              <a:t>о</a:t>
            </a:r>
            <a:r>
              <a:rPr lang="kk-KZ" dirty="0" smtClean="0"/>
              <a:t>сыған</a:t>
            </a:r>
            <a:r>
              <a:rPr lang="ru-RU" dirty="0" smtClean="0"/>
              <a:t> </a:t>
            </a:r>
            <a:r>
              <a:rPr lang="ru-RU" dirty="0" err="1" smtClean="0"/>
              <a:t>сәйкес қолайсыз </a:t>
            </a:r>
            <a:r>
              <a:rPr lang="ru-RU" dirty="0" smtClean="0"/>
              <a:t>фактор</a:t>
            </a:r>
            <a:r>
              <a:rPr lang="kk-KZ" dirty="0" smtClean="0"/>
              <a:t>лар</a:t>
            </a:r>
            <a:r>
              <a:rPr lang="ru-RU" dirty="0" smtClean="0"/>
              <a:t> эволюция </a:t>
            </a:r>
            <a:r>
              <a:rPr lang="ru-RU" dirty="0" err="1" smtClean="0"/>
              <a:t>процесінде</a:t>
            </a:r>
            <a:r>
              <a:rPr lang="ru-RU" dirty="0" smtClean="0"/>
              <a:t> </a:t>
            </a:r>
            <a:r>
              <a:rPr lang="ru-RU" dirty="0" err="1" smtClean="0"/>
              <a:t>дамыған тітіркендіргішке</a:t>
            </a:r>
            <a:r>
              <a:rPr lang="ru-RU" dirty="0" smtClean="0"/>
              <a:t> </a:t>
            </a:r>
            <a:r>
              <a:rPr lang="ru-RU" dirty="0" err="1" smtClean="0"/>
              <a:t>бейімделу</a:t>
            </a:r>
            <a:r>
              <a:rPr lang="ru-RU" dirty="0" smtClean="0"/>
              <a:t> </a:t>
            </a:r>
            <a:r>
              <a:rPr lang="ru-RU" dirty="0" err="1" smtClean="0"/>
              <a:t>механизмдерін</a:t>
            </a:r>
            <a:r>
              <a:rPr lang="ru-RU" dirty="0" smtClean="0"/>
              <a:t> </a:t>
            </a:r>
            <a:r>
              <a:rPr lang="ru-RU" dirty="0" err="1" smtClean="0"/>
              <a:t>тудырады</a:t>
            </a:r>
            <a:r>
              <a:rPr lang="ru-RU" dirty="0" smtClean="0"/>
              <a:t>.</a:t>
            </a:r>
          </a:p>
          <a:p>
            <a:pPr algn="just"/>
            <a:r>
              <a:rPr lang="kk-KZ" dirty="0" smtClean="0"/>
              <a:t>      Селье стресстің өзі зиянды деп санады, ол оны адамның өмір сүруіне көмектесетін реакция ретінде қарастырды</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685800" y="533400"/>
            <a:ext cx="7772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Қоршаған ортаның төтенше факторларының әсерінен ағзаның бейімделу механизмдерінің  күйі әдетте «стресс» терминімен белгіленеді (ағылшынша стресс – шиырғу, шиеленісу). Стресс-бұл әртүрлі қарқынды әсерлердің (стресс факторларының) әсерінен пайда болатын және дененің қорғаныс қабілеттерінің фазалық өзгерістерімен бірге жүретін спецификалық емес реакция.</a:t>
            </a:r>
          </a:p>
          <a:p>
            <a:pPr marL="0" marR="0" lvl="0" indent="0" algn="just" defTabSz="914400" rtl="0" eaLnBrk="1" fontAlgn="base" latinLnBrk="0" hangingPunct="1">
              <a:lnSpc>
                <a:spcPct val="100000"/>
              </a:lnSpc>
              <a:spcBef>
                <a:spcPct val="0"/>
              </a:spcBef>
              <a:spcAft>
                <a:spcPct val="0"/>
              </a:spcAft>
              <a:buClrTx/>
              <a:buSzTx/>
              <a:buFontTx/>
              <a:buNone/>
              <a:tabLst/>
            </a:pPr>
            <a:r>
              <a:rPr lang="kk-KZ" sz="2400" dirty="0" smtClean="0">
                <a:solidFill>
                  <a:srgbClr val="000000"/>
                </a:solidFill>
                <a:latin typeface="Times New Roman" pitchFamily="18" charset="0"/>
                <a:ea typeface="Times New Roman" pitchFamily="18" charset="0"/>
                <a:cs typeface="Times New Roman" pitchFamily="18" charset="0"/>
              </a:rPr>
              <a:t>  </a:t>
            </a:r>
            <a:r>
              <a:rPr kumimoji="0" lang="kk-KZ"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Стресс факторларының әсерінен денеде пайда болатын бейімделу реакцияларының жиынтығы, стресс тұжырымдамасының негізін қалаушы голланд ғалымы Ганс Селье «жалпы бейімделу синдромы» деп атады. Белгілі бір кезеңде стресс денеде бейімделу өзгерістерін ғана емес, сонымен қатар органдар мен жүйелерге зақым келтіруі мүмкін екенін есте ұстаған жөн.</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duotone>
              <a:prstClr val="black"/>
              <a:schemeClr val="accent5">
                <a:tint val="45000"/>
                <a:satMod val="400000"/>
              </a:schemeClr>
            </a:duotone>
          </a:blip>
          <a:stretch>
            <a:fillRect/>
          </a:stretch>
        </p:blipFill>
        <p:spPr>
          <a:xfrm>
            <a:off x="0" y="0"/>
            <a:ext cx="9144000" cy="6857997"/>
          </a:xfrm>
          <a:prstGeom prst="rect">
            <a:avLst/>
          </a:prstGeom>
        </p:spPr>
      </p:pic>
      <p:sp>
        <p:nvSpPr>
          <p:cNvPr id="3" name="object 3"/>
          <p:cNvSpPr txBox="1">
            <a:spLocks noGrp="1"/>
          </p:cNvSpPr>
          <p:nvPr>
            <p:ph type="title"/>
          </p:nvPr>
        </p:nvSpPr>
        <p:spPr>
          <a:xfrm>
            <a:off x="381000" y="304800"/>
            <a:ext cx="8305800" cy="688975"/>
          </a:xfrm>
          <a:prstGeom prst="rect">
            <a:avLst/>
          </a:prstGeom>
          <a:solidFill>
            <a:srgbClr val="C5FDCA">
              <a:alpha val="70195"/>
            </a:srgbClr>
          </a:solidFill>
        </p:spPr>
        <p:txBody>
          <a:bodyPr vert="horz" wrap="square" lIns="0" tIns="0" rIns="0" bIns="0" rtlCol="0">
            <a:spAutoFit/>
          </a:bodyPr>
          <a:lstStyle/>
          <a:p>
            <a:pPr marL="1270" algn="ctr">
              <a:lnSpc>
                <a:spcPts val="5240"/>
              </a:lnSpc>
            </a:pPr>
            <a:r>
              <a:rPr lang="kk-KZ" sz="4400" i="0" dirty="0" smtClean="0">
                <a:latin typeface="Times New Roman" pitchFamily="18" charset="0"/>
                <a:cs typeface="Times New Roman" pitchFamily="18" charset="0"/>
              </a:rPr>
              <a:t>Дәріс жоспары</a:t>
            </a:r>
            <a:endParaRPr sz="4400">
              <a:latin typeface="Times New Roman" pitchFamily="18" charset="0"/>
              <a:cs typeface="Times New Roman" pitchFamily="18" charset="0"/>
            </a:endParaRPr>
          </a:p>
        </p:txBody>
      </p:sp>
      <p:sp>
        <p:nvSpPr>
          <p:cNvPr id="8" name="Прямоугольник 7"/>
          <p:cNvSpPr/>
          <p:nvPr/>
        </p:nvSpPr>
        <p:spPr>
          <a:xfrm>
            <a:off x="304800" y="2819400"/>
            <a:ext cx="8686800" cy="275973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pPr marL="527050" indent="-514350" algn="just">
              <a:lnSpc>
                <a:spcPct val="100000"/>
              </a:lnSpc>
              <a:spcBef>
                <a:spcPts val="775"/>
              </a:spcBef>
              <a:buFont typeface="+mj-lt"/>
              <a:buAutoNum type="arabicPeriod"/>
              <a:tabLst>
                <a:tab pos="355600" algn="l"/>
              </a:tabLst>
            </a:pPr>
            <a:r>
              <a:rPr lang="ru-RU" sz="3200" b="1" spc="-5" dirty="0" smtClean="0">
                <a:latin typeface="Times New Roman" pitchFamily="18" charset="0"/>
                <a:cs typeface="Times New Roman" pitchFamily="18" charset="0"/>
              </a:rPr>
              <a:t>Бейімделуді </a:t>
            </a:r>
            <a:r>
              <a:rPr lang="ru-RU" sz="3200" b="1" spc="-5" dirty="0" err="1" smtClean="0">
                <a:latin typeface="Times New Roman" pitchFamily="18" charset="0"/>
                <a:cs typeface="Times New Roman" pitchFamily="18" charset="0"/>
              </a:rPr>
              <a:t>дамытудың негізгі</a:t>
            </a:r>
            <a:r>
              <a:rPr lang="ru-RU" sz="3200" b="1" spc="-5" dirty="0" smtClean="0">
                <a:latin typeface="Times New Roman" pitchFamily="18" charset="0"/>
                <a:cs typeface="Times New Roman" pitchFamily="18" charset="0"/>
              </a:rPr>
              <a:t> </a:t>
            </a:r>
            <a:r>
              <a:rPr lang="ru-RU" sz="3200" b="1" spc="-5" dirty="0" err="1" smtClean="0">
                <a:latin typeface="Times New Roman" pitchFamily="18" charset="0"/>
                <a:cs typeface="Times New Roman" pitchFamily="18" charset="0"/>
              </a:rPr>
              <a:t>механизмдері</a:t>
            </a:r>
            <a:r>
              <a:rPr lang="ru-RU" sz="3200" b="1" spc="-5" dirty="0" smtClean="0">
                <a:latin typeface="Times New Roman" pitchFamily="18" charset="0"/>
                <a:cs typeface="Times New Roman" pitchFamily="18" charset="0"/>
              </a:rPr>
              <a:t>.</a:t>
            </a:r>
          </a:p>
          <a:p>
            <a:pPr marL="527050" indent="-514350" algn="just">
              <a:lnSpc>
                <a:spcPct val="100000"/>
              </a:lnSpc>
              <a:spcBef>
                <a:spcPts val="775"/>
              </a:spcBef>
              <a:buFont typeface="+mj-lt"/>
              <a:buAutoNum type="arabicPeriod"/>
              <a:tabLst>
                <a:tab pos="355600" algn="l"/>
              </a:tabLst>
            </a:pPr>
            <a:r>
              <a:rPr lang="ru-RU" sz="3200" b="1" spc="-5" dirty="0" err="1" smtClean="0">
                <a:latin typeface="Times New Roman" pitchFamily="18" charset="0"/>
                <a:cs typeface="Times New Roman" pitchFamily="18" charset="0"/>
              </a:rPr>
              <a:t>Жалпы</a:t>
            </a:r>
            <a:r>
              <a:rPr lang="ru-RU" sz="3200" b="1" spc="-5" dirty="0" smtClean="0">
                <a:latin typeface="Times New Roman" pitchFamily="18" charset="0"/>
                <a:cs typeface="Times New Roman" pitchFamily="18" charset="0"/>
              </a:rPr>
              <a:t> </a:t>
            </a:r>
            <a:r>
              <a:rPr lang="ru-RU" sz="3200" b="1" spc="-5" dirty="0" err="1" smtClean="0">
                <a:latin typeface="Times New Roman" pitchFamily="18" charset="0"/>
                <a:cs typeface="Times New Roman" pitchFamily="18" charset="0"/>
              </a:rPr>
              <a:t>бейімделу</a:t>
            </a:r>
            <a:r>
              <a:rPr lang="ru-RU" sz="3200" b="1" spc="-5" dirty="0" smtClean="0">
                <a:latin typeface="Times New Roman" pitchFamily="18" charset="0"/>
                <a:cs typeface="Times New Roman" pitchFamily="18" charset="0"/>
              </a:rPr>
              <a:t> синдромы. Стресс </a:t>
            </a:r>
            <a:r>
              <a:rPr lang="ru-RU" sz="3200" b="1" spc="-5" dirty="0" err="1" smtClean="0">
                <a:latin typeface="Times New Roman" pitchFamily="18" charset="0"/>
                <a:cs typeface="Times New Roman" pitchFamily="18" charset="0"/>
              </a:rPr>
              <a:t>реакциясы</a:t>
            </a:r>
            <a:r>
              <a:rPr lang="ru-RU" sz="3200" b="1" spc="-5" dirty="0" smtClean="0">
                <a:latin typeface="Times New Roman" pitchFamily="18" charset="0"/>
                <a:cs typeface="Times New Roman" pitchFamily="18" charset="0"/>
              </a:rPr>
              <a:t>.</a:t>
            </a:r>
          </a:p>
          <a:p>
            <a:pPr marL="527050" indent="-514350" algn="just">
              <a:lnSpc>
                <a:spcPct val="100000"/>
              </a:lnSpc>
              <a:spcBef>
                <a:spcPts val="775"/>
              </a:spcBef>
              <a:buFont typeface="+mj-lt"/>
              <a:buAutoNum type="arabicPeriod"/>
              <a:tabLst>
                <a:tab pos="355600" algn="l"/>
              </a:tabLst>
            </a:pPr>
            <a:r>
              <a:rPr lang="ru-RU" sz="3200" b="1" spc="-5" dirty="0" err="1" smtClean="0">
                <a:latin typeface="Times New Roman" pitchFamily="18" charset="0"/>
                <a:cs typeface="Times New Roman" pitchFamily="18" charset="0"/>
              </a:rPr>
              <a:t>Стрессті</a:t>
            </a:r>
            <a:r>
              <a:rPr lang="ru-RU" sz="3200" b="1" spc="-5" dirty="0" smtClean="0">
                <a:latin typeface="Times New Roman" pitchFamily="18" charset="0"/>
                <a:cs typeface="Times New Roman" pitchFamily="18" charset="0"/>
              </a:rPr>
              <a:t> </a:t>
            </a:r>
            <a:r>
              <a:rPr lang="ru-RU" sz="3200" b="1" spc="-5" dirty="0" err="1" smtClean="0">
                <a:latin typeface="Times New Roman" pitchFamily="18" charset="0"/>
                <a:cs typeface="Times New Roman" pitchFamily="18" charset="0"/>
              </a:rPr>
              <a:t>шектейтін</a:t>
            </a:r>
            <a:r>
              <a:rPr lang="ru-RU" sz="3200" b="1" spc="-5" dirty="0" smtClean="0">
                <a:latin typeface="Times New Roman" pitchFamily="18" charset="0"/>
                <a:cs typeface="Times New Roman" pitchFamily="18" charset="0"/>
              </a:rPr>
              <a:t> </a:t>
            </a:r>
            <a:r>
              <a:rPr lang="ru-RU" sz="3200" b="1" spc="-5" dirty="0" err="1" smtClean="0">
                <a:latin typeface="Times New Roman" pitchFamily="18" charset="0"/>
                <a:cs typeface="Times New Roman" pitchFamily="18" charset="0"/>
              </a:rPr>
              <a:t>ағза жүйелері.</a:t>
            </a:r>
            <a:endParaRPr lang="ru-RU" sz="32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9000"/>
          </a:schemeClr>
        </a:solidFill>
        <a:effectLst/>
      </p:bgPr>
    </p:bg>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685800" y="381000"/>
            <a:ext cx="784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Ағзада төтенше күш факторларының сипатына қарамастан (психоэмоционалды немесе физикалық шамадан тыс жүктеме, гипокинезия, ауыр инфекциялар, жарақаттар, салқындату, мас болу, иондаушы сәулелену және т.б.) денеде </a:t>
            </a:r>
            <a:r>
              <a:rPr kumimoji="0" lang="kk-KZ"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үштік жиі </a:t>
            </a:r>
            <a:r>
              <a:rPr kumimoji="0" lang="kk-KZ"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кездеседі: бүйрек үсті безінің қыртысының гипертрофиясы, тимус безі мен лимфа аппаратының инволюциясы, асқазан-ішек жолындағы жаралар. Бұл өзгерістер гипофиздің алдыңғы бөлігінен АКТГ шығарылуының жоғарылауымен байланысты және ішінара бүйрек үсті безінің кортикальды затында өндірілетін және қанға түсетін артық глюкокортикоидты гормондардың әсерінен болады. Глюкокортикоидты гормондар бірқатар басқа метаболикалық бұзылулар мен физиологиялық реакцияларды тудырады.</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object 2"/>
          <p:cNvSpPr txBox="1"/>
          <p:nvPr/>
        </p:nvSpPr>
        <p:spPr>
          <a:xfrm>
            <a:off x="457200" y="274320"/>
            <a:ext cx="8229600" cy="1179810"/>
          </a:xfrm>
          <a:prstGeom prst="rect">
            <a:avLst/>
          </a:prstGeom>
          <a:solidFill>
            <a:srgbClr val="A7FD9F"/>
          </a:solidFill>
        </p:spPr>
        <p:txBody>
          <a:bodyPr vert="horz" wrap="square" lIns="0" tIns="0" rIns="0" bIns="0" rtlCol="0">
            <a:spAutoFit/>
          </a:bodyPr>
          <a:lstStyle/>
          <a:p>
            <a:pPr algn="ctr">
              <a:lnSpc>
                <a:spcPts val="4605"/>
              </a:lnSpc>
            </a:pPr>
            <a:r>
              <a:rPr sz="4000" b="1" spc="-60" smtClean="0">
                <a:latin typeface="Times New Roman" pitchFamily="18" charset="0"/>
                <a:cs typeface="Times New Roman" pitchFamily="18" charset="0"/>
              </a:rPr>
              <a:t>С</a:t>
            </a:r>
            <a:r>
              <a:rPr lang="ru-RU" sz="4000" b="1" spc="-60" dirty="0" err="1" smtClean="0">
                <a:latin typeface="Times New Roman" pitchFamily="18" charset="0"/>
                <a:cs typeface="Times New Roman" pitchFamily="18" charset="0"/>
              </a:rPr>
              <a:t>трессордың </a:t>
            </a:r>
            <a:r>
              <a:rPr lang="ru-RU" sz="4000" b="1" dirty="0" err="1" smtClean="0">
                <a:latin typeface="Times New Roman" pitchFamily="18" charset="0"/>
                <a:cs typeface="Times New Roman" pitchFamily="18" charset="0"/>
              </a:rPr>
              <a:t>әрекет нәтижесі</a:t>
            </a:r>
            <a:r>
              <a:rPr lang="ru-RU" sz="4000" b="1" dirty="0" smtClean="0">
                <a:latin typeface="Times New Roman" pitchFamily="18" charset="0"/>
                <a:cs typeface="Times New Roman" pitchFamily="18" charset="0"/>
              </a:rPr>
              <a:t> </a:t>
            </a:r>
            <a:r>
              <a:rPr lang="ru-RU" sz="4000" b="1" spc="35" dirty="0" smtClean="0">
                <a:latin typeface="Times New Roman" pitchFamily="18" charset="0"/>
                <a:cs typeface="Times New Roman" pitchFamily="18" charset="0"/>
              </a:rPr>
              <a:t> </a:t>
            </a:r>
            <a:r>
              <a:rPr sz="4000" b="1" spc="-10" smtClean="0">
                <a:latin typeface="Times New Roman" pitchFamily="18" charset="0"/>
                <a:cs typeface="Times New Roman" pitchFamily="18" charset="0"/>
              </a:rPr>
              <a:t>(</a:t>
            </a:r>
            <a:r>
              <a:rPr lang="kk-KZ" sz="4000" b="1" spc="-10" dirty="0" smtClean="0">
                <a:latin typeface="Times New Roman" pitchFamily="18" charset="0"/>
                <a:cs typeface="Times New Roman" pitchFamily="18" charset="0"/>
              </a:rPr>
              <a:t>үштік</a:t>
            </a:r>
            <a:r>
              <a:rPr sz="4000" b="1" spc="60" smtClean="0">
                <a:latin typeface="Times New Roman" pitchFamily="18" charset="0"/>
                <a:cs typeface="Times New Roman" pitchFamily="18" charset="0"/>
              </a:rPr>
              <a:t> </a:t>
            </a:r>
            <a:r>
              <a:rPr sz="4000" b="1" spc="-25" smtClean="0">
                <a:latin typeface="Times New Roman" pitchFamily="18" charset="0"/>
                <a:cs typeface="Times New Roman" pitchFamily="18" charset="0"/>
              </a:rPr>
              <a:t>Селье</a:t>
            </a:r>
            <a:r>
              <a:rPr lang="kk-KZ" sz="4000" b="1" spc="-25" dirty="0" smtClean="0">
                <a:latin typeface="Times New Roman" pitchFamily="18" charset="0"/>
                <a:cs typeface="Times New Roman" pitchFamily="18" charset="0"/>
              </a:rPr>
              <a:t> бойынша</a:t>
            </a:r>
            <a:r>
              <a:rPr sz="4000" b="1" spc="-25" smtClean="0">
                <a:latin typeface="Times New Roman" pitchFamily="18" charset="0"/>
                <a:cs typeface="Times New Roman" pitchFamily="18" charset="0"/>
              </a:rPr>
              <a:t>)</a:t>
            </a:r>
            <a:endParaRPr sz="4000" b="1">
              <a:latin typeface="Times New Roman" pitchFamily="18" charset="0"/>
              <a:cs typeface="Times New Roman" pitchFamily="18" charset="0"/>
            </a:endParaRPr>
          </a:p>
        </p:txBody>
      </p:sp>
      <p:sp>
        <p:nvSpPr>
          <p:cNvPr id="3" name="object 3"/>
          <p:cNvSpPr/>
          <p:nvPr/>
        </p:nvSpPr>
        <p:spPr>
          <a:xfrm>
            <a:off x="457200" y="1600200"/>
            <a:ext cx="8229600" cy="4526280"/>
          </a:xfrm>
          <a:custGeom>
            <a:avLst/>
            <a:gdLst/>
            <a:ahLst/>
            <a:cxnLst/>
            <a:rect l="l" t="t" r="r" b="b"/>
            <a:pathLst>
              <a:path w="8229600" h="4526280">
                <a:moveTo>
                  <a:pt x="8229600" y="0"/>
                </a:moveTo>
                <a:lnTo>
                  <a:pt x="0" y="0"/>
                </a:lnTo>
                <a:lnTo>
                  <a:pt x="0" y="4526280"/>
                </a:lnTo>
                <a:lnTo>
                  <a:pt x="8229600" y="4526280"/>
                </a:lnTo>
                <a:lnTo>
                  <a:pt x="8229600" y="0"/>
                </a:lnTo>
                <a:close/>
              </a:path>
            </a:pathLst>
          </a:custGeom>
          <a:solidFill>
            <a:srgbClr val="DCEEEF"/>
          </a:solidFill>
        </p:spPr>
        <p:txBody>
          <a:bodyPr wrap="square" lIns="0" tIns="0" rIns="0" bIns="0" rtlCol="0"/>
          <a:lstStyle/>
          <a:p>
            <a:endParaRPr/>
          </a:p>
        </p:txBody>
      </p:sp>
      <p:sp>
        <p:nvSpPr>
          <p:cNvPr id="4" name="object 4"/>
          <p:cNvSpPr txBox="1"/>
          <p:nvPr/>
        </p:nvSpPr>
        <p:spPr>
          <a:xfrm>
            <a:off x="535940" y="1523658"/>
            <a:ext cx="7617460" cy="4310153"/>
          </a:xfrm>
          <a:prstGeom prst="rect">
            <a:avLst/>
          </a:prstGeom>
        </p:spPr>
        <p:txBody>
          <a:bodyPr vert="horz" wrap="square" lIns="0" tIns="110489" rIns="0" bIns="0" rtlCol="0">
            <a:spAutoFit/>
          </a:bodyPr>
          <a:lstStyle/>
          <a:p>
            <a:pPr marL="355600" indent="-342900" algn="just">
              <a:lnSpc>
                <a:spcPct val="100000"/>
              </a:lnSpc>
              <a:spcBef>
                <a:spcPts val="869"/>
              </a:spcBef>
              <a:buChar char="•"/>
              <a:tabLst>
                <a:tab pos="354965" algn="l"/>
                <a:tab pos="355600" algn="l"/>
              </a:tabLst>
            </a:pPr>
            <a:endParaRPr lang="ru-RU" sz="3600" dirty="0" smtClean="0">
              <a:solidFill>
                <a:srgbClr val="002033"/>
              </a:solidFill>
              <a:latin typeface="Times New Roman" pitchFamily="18" charset="0"/>
              <a:cs typeface="Times New Roman" pitchFamily="18" charset="0"/>
            </a:endParaRPr>
          </a:p>
          <a:p>
            <a:pPr marL="355600" indent="-342900" algn="just">
              <a:lnSpc>
                <a:spcPct val="100000"/>
              </a:lnSpc>
              <a:spcBef>
                <a:spcPts val="869"/>
              </a:spcBef>
              <a:buChar char="•"/>
              <a:tabLst>
                <a:tab pos="354965" algn="l"/>
                <a:tab pos="355600" algn="l"/>
              </a:tabLst>
            </a:pPr>
            <a:r>
              <a:rPr lang="ru-RU" sz="3600" dirty="0" err="1" smtClean="0">
                <a:solidFill>
                  <a:srgbClr val="002033"/>
                </a:solidFill>
                <a:latin typeface="Times New Roman" pitchFamily="18" charset="0"/>
                <a:cs typeface="Times New Roman" pitchFamily="18" charset="0"/>
              </a:rPr>
              <a:t>Бүйрек үсті безінің массасының жоғарылауы</a:t>
            </a:r>
            <a:r>
              <a:rPr sz="3600" spc="-40" smtClean="0">
                <a:latin typeface="Times New Roman" pitchFamily="18" charset="0"/>
                <a:cs typeface="Times New Roman" pitchFamily="18" charset="0"/>
              </a:rPr>
              <a:t>.</a:t>
            </a:r>
            <a:endParaRPr sz="3600">
              <a:latin typeface="Times New Roman" pitchFamily="18" charset="0"/>
              <a:cs typeface="Times New Roman" pitchFamily="18" charset="0"/>
            </a:endParaRPr>
          </a:p>
          <a:p>
            <a:pPr marL="355600" marR="5080" indent="-342900" algn="just">
              <a:lnSpc>
                <a:spcPct val="100000"/>
              </a:lnSpc>
              <a:spcBef>
                <a:spcPts val="770"/>
              </a:spcBef>
              <a:buChar char="•"/>
              <a:tabLst>
                <a:tab pos="354965" algn="l"/>
                <a:tab pos="355600" algn="l"/>
              </a:tabLst>
            </a:pPr>
            <a:r>
              <a:rPr lang="ru-RU" sz="3600" dirty="0" smtClean="0">
                <a:solidFill>
                  <a:srgbClr val="002033"/>
                </a:solidFill>
                <a:latin typeface="Times New Roman" pitchFamily="18" charset="0"/>
                <a:cs typeface="Times New Roman" pitchFamily="18" charset="0"/>
              </a:rPr>
              <a:t>Тимус пен лимфа </a:t>
            </a:r>
            <a:r>
              <a:rPr lang="ru-RU" sz="3600" dirty="0" err="1" smtClean="0">
                <a:solidFill>
                  <a:srgbClr val="002033"/>
                </a:solidFill>
                <a:latin typeface="Times New Roman" pitchFamily="18" charset="0"/>
                <a:cs typeface="Times New Roman" pitchFamily="18" charset="0"/>
              </a:rPr>
              <a:t>түйіндерінің инволюциясы</a:t>
            </a:r>
            <a:r>
              <a:rPr sz="3600" spc="-15" smtClean="0">
                <a:latin typeface="Times New Roman" pitchFamily="18" charset="0"/>
                <a:cs typeface="Times New Roman" pitchFamily="18" charset="0"/>
              </a:rPr>
              <a:t>.</a:t>
            </a:r>
            <a:endParaRPr sz="3600">
              <a:latin typeface="Times New Roman" pitchFamily="18" charset="0"/>
              <a:cs typeface="Times New Roman" pitchFamily="18" charset="0"/>
            </a:endParaRPr>
          </a:p>
          <a:p>
            <a:pPr marL="355600" marR="1144270" indent="-342900" algn="just">
              <a:lnSpc>
                <a:spcPct val="100000"/>
              </a:lnSpc>
              <a:spcBef>
                <a:spcPts val="770"/>
              </a:spcBef>
              <a:buChar char="•"/>
              <a:tabLst>
                <a:tab pos="354965" algn="l"/>
                <a:tab pos="355600" algn="l"/>
              </a:tabLst>
            </a:pPr>
            <a:r>
              <a:rPr lang="ru-RU" sz="3600" dirty="0" err="1" smtClean="0">
                <a:solidFill>
                  <a:srgbClr val="002033"/>
                </a:solidFill>
                <a:latin typeface="Times New Roman" pitchFamily="18" charset="0"/>
                <a:cs typeface="Times New Roman" pitchFamily="18" charset="0"/>
              </a:rPr>
              <a:t>Асқазан </a:t>
            </a:r>
            <a:r>
              <a:rPr lang="ru-RU" sz="3600" dirty="0" smtClean="0">
                <a:solidFill>
                  <a:srgbClr val="002033"/>
                </a:solidFill>
                <a:latin typeface="Times New Roman" pitchFamily="18" charset="0"/>
                <a:cs typeface="Times New Roman" pitchFamily="18" charset="0"/>
              </a:rPr>
              <a:t>- </a:t>
            </a:r>
            <a:r>
              <a:rPr lang="ru-RU" sz="3600" dirty="0" err="1" smtClean="0">
                <a:solidFill>
                  <a:srgbClr val="002033"/>
                </a:solidFill>
                <a:latin typeface="Times New Roman" pitchFamily="18" charset="0"/>
                <a:cs typeface="Times New Roman" pitchFamily="18" charset="0"/>
              </a:rPr>
              <a:t>ішек</a:t>
            </a:r>
            <a:r>
              <a:rPr lang="ru-RU" sz="3600" dirty="0" smtClean="0">
                <a:solidFill>
                  <a:srgbClr val="002033"/>
                </a:solidFill>
                <a:latin typeface="Times New Roman" pitchFamily="18" charset="0"/>
                <a:cs typeface="Times New Roman" pitchFamily="18" charset="0"/>
              </a:rPr>
              <a:t> </a:t>
            </a:r>
            <a:r>
              <a:rPr lang="ru-RU" sz="3600" dirty="0" err="1" smtClean="0">
                <a:solidFill>
                  <a:srgbClr val="002033"/>
                </a:solidFill>
                <a:latin typeface="Times New Roman" pitchFamily="18" charset="0"/>
                <a:cs typeface="Times New Roman" pitchFamily="18" charset="0"/>
              </a:rPr>
              <a:t>жарасының пайда</a:t>
            </a:r>
            <a:r>
              <a:rPr lang="ru-RU" sz="3600" dirty="0" smtClean="0">
                <a:solidFill>
                  <a:srgbClr val="002033"/>
                </a:solidFill>
                <a:latin typeface="Times New Roman" pitchFamily="18" charset="0"/>
                <a:cs typeface="Times New Roman" pitchFamily="18" charset="0"/>
              </a:rPr>
              <a:t> </a:t>
            </a:r>
            <a:r>
              <a:rPr lang="ru-RU" sz="3600" dirty="0" err="1" smtClean="0">
                <a:solidFill>
                  <a:srgbClr val="002033"/>
                </a:solidFill>
                <a:latin typeface="Times New Roman" pitchFamily="18" charset="0"/>
                <a:cs typeface="Times New Roman" pitchFamily="18" charset="0"/>
              </a:rPr>
              <a:t>болуы</a:t>
            </a:r>
            <a:r>
              <a:rPr sz="3600" spc="-35" smtClean="0">
                <a:latin typeface="Times New Roman" pitchFamily="18" charset="0"/>
                <a:cs typeface="Times New Roman" pitchFamily="18" charset="0"/>
              </a:rPr>
              <a:t>.</a:t>
            </a:r>
            <a:endParaRPr sz="3600">
              <a:latin typeface="Times New Roman" pitchFamily="18" charset="0"/>
              <a:cs typeface="Times New Roman" pitchFamily="18" charset="0"/>
            </a:endParaRPr>
          </a:p>
        </p:txBody>
      </p:sp>
      <p:sp>
        <p:nvSpPr>
          <p:cNvPr id="23553" name="Rectangle 1"/>
          <p:cNvSpPr>
            <a:spLocks noChangeArrowheads="1"/>
          </p:cNvSpPr>
          <p:nvPr/>
        </p:nvSpPr>
        <p:spPr bwMode="auto">
          <a:xfrm>
            <a:off x="0" y="0"/>
            <a:ext cx="134652" cy="153888"/>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2033"/>
                </a:solidFill>
                <a:effectLst/>
                <a:latin typeface="inherit"/>
                <a:cs typeface="Arial" pitchFamily="34" charset="0"/>
              </a:rPr>
              <a:t>...</a:t>
            </a: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80694" y="276809"/>
            <a:ext cx="7584440" cy="1120820"/>
          </a:xfrm>
          <a:prstGeom prst="rect">
            <a:avLst/>
          </a:prstGeom>
          <a:solidFill>
            <a:schemeClr val="bg1"/>
          </a:solidFill>
        </p:spPr>
        <p:txBody>
          <a:bodyPr vert="horz" wrap="square" lIns="0" tIns="12700" rIns="0" bIns="0" rtlCol="0">
            <a:spAutoFit/>
          </a:bodyPr>
          <a:lstStyle/>
          <a:p>
            <a:pPr marL="12065" marR="5080" algn="ctr">
              <a:lnSpc>
                <a:spcPct val="100000"/>
              </a:lnSpc>
              <a:spcBef>
                <a:spcPts val="100"/>
              </a:spcBef>
              <a:tabLst>
                <a:tab pos="2820035" algn="l"/>
              </a:tabLst>
            </a:pPr>
            <a:r>
              <a:rPr lang="kk-KZ" spc="-5" dirty="0" smtClean="0">
                <a:latin typeface="Times New Roman" pitchFamily="18" charset="0"/>
                <a:cs typeface="Times New Roman" pitchFamily="18" charset="0"/>
              </a:rPr>
              <a:t>Егеуқұйрықтарда жылулық стрестен кейін  және  оның түрлі уақыттардағы қан плазмасындағы АКТГ  концентрациясының өзгеруі </a:t>
            </a:r>
            <a:r>
              <a:rPr lang="ru-RU" dirty="0" smtClean="0">
                <a:latin typeface="Times New Roman" pitchFamily="18" charset="0"/>
                <a:cs typeface="Times New Roman" pitchFamily="18" charset="0"/>
              </a:rPr>
              <a:t>(</a:t>
            </a:r>
            <a:r>
              <a:rPr lang="ru-RU" spc="-30" dirty="0" smtClean="0">
                <a:latin typeface="Times New Roman" pitchFamily="18" charset="0"/>
                <a:cs typeface="Times New Roman" pitchFamily="18" charset="0"/>
              </a:rPr>
              <a:t> </a:t>
            </a:r>
            <a:r>
              <a:rPr lang="ru-RU" spc="-20" dirty="0" smtClean="0">
                <a:latin typeface="Times New Roman" pitchFamily="18" charset="0"/>
                <a:cs typeface="Times New Roman" pitchFamily="18" charset="0"/>
              </a:rPr>
              <a:t>А.Я.Тернер </a:t>
            </a:r>
            <a:r>
              <a:rPr lang="ru-RU" spc="-20" dirty="0" err="1" smtClean="0">
                <a:latin typeface="Times New Roman" pitchFamily="18" charset="0"/>
                <a:cs typeface="Times New Roman" pitchFamily="18" charset="0"/>
              </a:rPr>
              <a:t>бойынша</a:t>
            </a:r>
            <a:r>
              <a:rPr lang="ru-RU" spc="-20" dirty="0" smtClean="0">
                <a:latin typeface="Times New Roman" pitchFamily="18" charset="0"/>
                <a:cs typeface="Times New Roman" pitchFamily="18" charset="0"/>
              </a:rPr>
              <a:t>). </a:t>
            </a:r>
            <a:endParaRPr spc="-20" dirty="0">
              <a:latin typeface="Times New Roman" pitchFamily="18" charset="0"/>
              <a:cs typeface="Times New Roman" pitchFamily="18" charset="0"/>
            </a:endParaRPr>
          </a:p>
        </p:txBody>
      </p:sp>
      <p:sp>
        <p:nvSpPr>
          <p:cNvPr id="3" name="object 3"/>
          <p:cNvSpPr/>
          <p:nvPr/>
        </p:nvSpPr>
        <p:spPr>
          <a:xfrm>
            <a:off x="228600" y="1981200"/>
            <a:ext cx="4724400" cy="4121150"/>
          </a:xfrm>
          <a:custGeom>
            <a:avLst/>
            <a:gdLst/>
            <a:ahLst/>
            <a:cxnLst/>
            <a:rect l="l" t="t" r="r" b="b"/>
            <a:pathLst>
              <a:path w="4724400" h="4121150">
                <a:moveTo>
                  <a:pt x="4724400" y="0"/>
                </a:moveTo>
                <a:lnTo>
                  <a:pt x="0" y="0"/>
                </a:lnTo>
                <a:lnTo>
                  <a:pt x="0" y="4120896"/>
                </a:lnTo>
                <a:lnTo>
                  <a:pt x="4724400" y="4120896"/>
                </a:lnTo>
                <a:lnTo>
                  <a:pt x="4724400" y="0"/>
                </a:lnTo>
                <a:close/>
              </a:path>
            </a:pathLst>
          </a:custGeom>
          <a:solidFill>
            <a:srgbClr val="CCFFFF"/>
          </a:solidFill>
        </p:spPr>
        <p:txBody>
          <a:bodyPr wrap="square" lIns="0" tIns="0" rIns="0" bIns="0" rtlCol="0"/>
          <a:lstStyle/>
          <a:p>
            <a:endParaRPr/>
          </a:p>
        </p:txBody>
      </p:sp>
      <p:sp>
        <p:nvSpPr>
          <p:cNvPr id="4" name="object 4"/>
          <p:cNvSpPr txBox="1"/>
          <p:nvPr/>
        </p:nvSpPr>
        <p:spPr>
          <a:xfrm>
            <a:off x="977766" y="5431481"/>
            <a:ext cx="1428115" cy="223520"/>
          </a:xfrm>
          <a:prstGeom prst="rect">
            <a:avLst/>
          </a:prstGeom>
        </p:spPr>
        <p:txBody>
          <a:bodyPr vert="horz" wrap="square" lIns="0" tIns="12065" rIns="0" bIns="0" rtlCol="0">
            <a:spAutoFit/>
          </a:bodyPr>
          <a:lstStyle/>
          <a:p>
            <a:pPr>
              <a:lnSpc>
                <a:spcPct val="100000"/>
              </a:lnSpc>
              <a:spcBef>
                <a:spcPts val="95"/>
              </a:spcBef>
              <a:tabLst>
                <a:tab pos="1333500" algn="l"/>
              </a:tabLst>
            </a:pPr>
            <a:r>
              <a:rPr sz="1300" spc="-114" dirty="0">
                <a:latin typeface="Microsoft Sans Serif"/>
                <a:cs typeface="Microsoft Sans Serif"/>
              </a:rPr>
              <a:t>к</a:t>
            </a:r>
            <a:r>
              <a:rPr sz="1300" spc="-110" dirty="0">
                <a:latin typeface="Microsoft Sans Serif"/>
                <a:cs typeface="Microsoft Sans Serif"/>
              </a:rPr>
              <a:t>он</a:t>
            </a:r>
            <a:r>
              <a:rPr sz="1300" spc="-60" dirty="0">
                <a:latin typeface="Microsoft Sans Serif"/>
                <a:cs typeface="Microsoft Sans Serif"/>
              </a:rPr>
              <a:t>т</a:t>
            </a:r>
            <a:r>
              <a:rPr sz="1300" spc="-110" dirty="0">
                <a:latin typeface="Microsoft Sans Serif"/>
                <a:cs typeface="Microsoft Sans Serif"/>
              </a:rPr>
              <a:t>ро</a:t>
            </a:r>
            <a:r>
              <a:rPr sz="1300" spc="-130" dirty="0">
                <a:latin typeface="Microsoft Sans Serif"/>
                <a:cs typeface="Microsoft Sans Serif"/>
              </a:rPr>
              <a:t>л</a:t>
            </a:r>
            <a:r>
              <a:rPr sz="1300" spc="-70" dirty="0">
                <a:latin typeface="Microsoft Sans Serif"/>
                <a:cs typeface="Microsoft Sans Serif"/>
              </a:rPr>
              <a:t>ь</a:t>
            </a:r>
            <a:r>
              <a:rPr sz="1300" spc="-35" dirty="0">
                <a:latin typeface="Microsoft Sans Serif"/>
                <a:cs typeface="Microsoft Sans Serif"/>
              </a:rPr>
              <a:t>с</a:t>
            </a:r>
            <a:r>
              <a:rPr sz="1300" spc="-60" dirty="0">
                <a:latin typeface="Microsoft Sans Serif"/>
                <a:cs typeface="Microsoft Sans Serif"/>
              </a:rPr>
              <a:t>т</a:t>
            </a:r>
            <a:r>
              <a:rPr sz="1300" spc="-110" dirty="0">
                <a:latin typeface="Microsoft Sans Serif"/>
                <a:cs typeface="Microsoft Sans Serif"/>
              </a:rPr>
              <a:t>ре</a:t>
            </a:r>
            <a:r>
              <a:rPr sz="1300" spc="-35" dirty="0">
                <a:latin typeface="Microsoft Sans Serif"/>
                <a:cs typeface="Microsoft Sans Serif"/>
              </a:rPr>
              <a:t>с</a:t>
            </a:r>
            <a:r>
              <a:rPr sz="1300" spc="-75" dirty="0">
                <a:latin typeface="Microsoft Sans Serif"/>
                <a:cs typeface="Microsoft Sans Serif"/>
              </a:rPr>
              <a:t>с</a:t>
            </a:r>
            <a:r>
              <a:rPr sz="1300" dirty="0">
                <a:latin typeface="Microsoft Sans Serif"/>
                <a:cs typeface="Microsoft Sans Serif"/>
              </a:rPr>
              <a:t>	</a:t>
            </a:r>
            <a:r>
              <a:rPr sz="1300" spc="-85" dirty="0">
                <a:latin typeface="Microsoft Sans Serif"/>
                <a:cs typeface="Microsoft Sans Serif"/>
              </a:rPr>
              <a:t>1</a:t>
            </a:r>
            <a:endParaRPr sz="1300">
              <a:latin typeface="Microsoft Sans Serif"/>
              <a:cs typeface="Microsoft Sans Serif"/>
            </a:endParaRPr>
          </a:p>
        </p:txBody>
      </p:sp>
      <p:sp>
        <p:nvSpPr>
          <p:cNvPr id="5" name="object 5"/>
          <p:cNvSpPr txBox="1"/>
          <p:nvPr/>
        </p:nvSpPr>
        <p:spPr>
          <a:xfrm>
            <a:off x="2847415" y="5431481"/>
            <a:ext cx="93980" cy="223520"/>
          </a:xfrm>
          <a:prstGeom prst="rect">
            <a:avLst/>
          </a:prstGeom>
        </p:spPr>
        <p:txBody>
          <a:bodyPr vert="horz" wrap="square" lIns="0" tIns="12065" rIns="0" bIns="0" rtlCol="0">
            <a:spAutoFit/>
          </a:bodyPr>
          <a:lstStyle/>
          <a:p>
            <a:pPr>
              <a:lnSpc>
                <a:spcPct val="100000"/>
              </a:lnSpc>
              <a:spcBef>
                <a:spcPts val="95"/>
              </a:spcBef>
            </a:pPr>
            <a:r>
              <a:rPr sz="1300" spc="-85" dirty="0">
                <a:latin typeface="Microsoft Sans Serif"/>
                <a:cs typeface="Microsoft Sans Serif"/>
              </a:rPr>
              <a:t>3</a:t>
            </a:r>
            <a:endParaRPr sz="1300">
              <a:latin typeface="Microsoft Sans Serif"/>
              <a:cs typeface="Microsoft Sans Serif"/>
            </a:endParaRPr>
          </a:p>
        </p:txBody>
      </p:sp>
      <p:sp>
        <p:nvSpPr>
          <p:cNvPr id="6" name="object 6"/>
          <p:cNvSpPr txBox="1"/>
          <p:nvPr/>
        </p:nvSpPr>
        <p:spPr>
          <a:xfrm>
            <a:off x="3382659" y="5431482"/>
            <a:ext cx="93980" cy="223520"/>
          </a:xfrm>
          <a:prstGeom prst="rect">
            <a:avLst/>
          </a:prstGeom>
        </p:spPr>
        <p:txBody>
          <a:bodyPr vert="horz" wrap="square" lIns="0" tIns="12065" rIns="0" bIns="0" rtlCol="0">
            <a:spAutoFit/>
          </a:bodyPr>
          <a:lstStyle/>
          <a:p>
            <a:pPr>
              <a:lnSpc>
                <a:spcPct val="100000"/>
              </a:lnSpc>
              <a:spcBef>
                <a:spcPts val="95"/>
              </a:spcBef>
            </a:pPr>
            <a:r>
              <a:rPr sz="1300" spc="-85" dirty="0">
                <a:latin typeface="Microsoft Sans Serif"/>
                <a:cs typeface="Microsoft Sans Serif"/>
              </a:rPr>
              <a:t>7</a:t>
            </a:r>
            <a:endParaRPr sz="1300">
              <a:latin typeface="Microsoft Sans Serif"/>
              <a:cs typeface="Microsoft Sans Serif"/>
            </a:endParaRPr>
          </a:p>
        </p:txBody>
      </p:sp>
      <p:sp>
        <p:nvSpPr>
          <p:cNvPr id="7" name="object 7"/>
          <p:cNvSpPr txBox="1"/>
          <p:nvPr/>
        </p:nvSpPr>
        <p:spPr>
          <a:xfrm>
            <a:off x="3879679" y="5431482"/>
            <a:ext cx="170180" cy="223520"/>
          </a:xfrm>
          <a:prstGeom prst="rect">
            <a:avLst/>
          </a:prstGeom>
        </p:spPr>
        <p:txBody>
          <a:bodyPr vert="horz" wrap="square" lIns="0" tIns="12065" rIns="0" bIns="0" rtlCol="0">
            <a:spAutoFit/>
          </a:bodyPr>
          <a:lstStyle/>
          <a:p>
            <a:pPr>
              <a:lnSpc>
                <a:spcPct val="100000"/>
              </a:lnSpc>
              <a:spcBef>
                <a:spcPts val="95"/>
              </a:spcBef>
            </a:pPr>
            <a:r>
              <a:rPr sz="1300" spc="-110" dirty="0">
                <a:latin typeface="Microsoft Sans Serif"/>
                <a:cs typeface="Microsoft Sans Serif"/>
              </a:rPr>
              <a:t>30</a:t>
            </a:r>
            <a:endParaRPr sz="1300">
              <a:latin typeface="Microsoft Sans Serif"/>
              <a:cs typeface="Microsoft Sans Serif"/>
            </a:endParaRPr>
          </a:p>
        </p:txBody>
      </p:sp>
      <p:sp>
        <p:nvSpPr>
          <p:cNvPr id="8" name="object 8"/>
          <p:cNvSpPr txBox="1"/>
          <p:nvPr/>
        </p:nvSpPr>
        <p:spPr>
          <a:xfrm>
            <a:off x="626874" y="2931062"/>
            <a:ext cx="328930" cy="2567305"/>
          </a:xfrm>
          <a:prstGeom prst="rect">
            <a:avLst/>
          </a:prstGeom>
        </p:spPr>
        <p:txBody>
          <a:bodyPr vert="horz" wrap="square" lIns="0" tIns="12065" rIns="0" bIns="0" rtlCol="0">
            <a:spAutoFit/>
          </a:bodyPr>
          <a:lstStyle/>
          <a:p>
            <a:pPr marR="6350" algn="r">
              <a:lnSpc>
                <a:spcPct val="100000"/>
              </a:lnSpc>
              <a:spcBef>
                <a:spcPts val="95"/>
              </a:spcBef>
            </a:pPr>
            <a:r>
              <a:rPr sz="1300" spc="-110" dirty="0">
                <a:latin typeface="Microsoft Sans Serif"/>
                <a:cs typeface="Microsoft Sans Serif"/>
              </a:rPr>
              <a:t>4000</a:t>
            </a:r>
            <a:endParaRPr sz="1300">
              <a:latin typeface="Microsoft Sans Serif"/>
              <a:cs typeface="Microsoft Sans Serif"/>
            </a:endParaRPr>
          </a:p>
          <a:p>
            <a:pPr>
              <a:lnSpc>
                <a:spcPct val="100000"/>
              </a:lnSpc>
            </a:pPr>
            <a:endParaRPr sz="1400">
              <a:latin typeface="Microsoft Sans Serif"/>
              <a:cs typeface="Microsoft Sans Serif"/>
            </a:endParaRPr>
          </a:p>
          <a:p>
            <a:pPr>
              <a:lnSpc>
                <a:spcPct val="100000"/>
              </a:lnSpc>
            </a:pPr>
            <a:endParaRPr sz="1300">
              <a:latin typeface="Microsoft Sans Serif"/>
              <a:cs typeface="Microsoft Sans Serif"/>
            </a:endParaRPr>
          </a:p>
          <a:p>
            <a:pPr marR="6350" algn="r">
              <a:lnSpc>
                <a:spcPct val="100000"/>
              </a:lnSpc>
              <a:spcBef>
                <a:spcPts val="5"/>
              </a:spcBef>
            </a:pPr>
            <a:r>
              <a:rPr sz="1300" spc="-110" dirty="0">
                <a:latin typeface="Microsoft Sans Serif"/>
                <a:cs typeface="Microsoft Sans Serif"/>
              </a:rPr>
              <a:t>3000</a:t>
            </a:r>
            <a:endParaRPr sz="1300">
              <a:latin typeface="Microsoft Sans Serif"/>
              <a:cs typeface="Microsoft Sans Serif"/>
            </a:endParaRPr>
          </a:p>
          <a:p>
            <a:pPr>
              <a:lnSpc>
                <a:spcPct val="100000"/>
              </a:lnSpc>
            </a:pPr>
            <a:endParaRPr sz="1400">
              <a:latin typeface="Microsoft Sans Serif"/>
              <a:cs typeface="Microsoft Sans Serif"/>
            </a:endParaRPr>
          </a:p>
          <a:p>
            <a:pPr>
              <a:lnSpc>
                <a:spcPct val="100000"/>
              </a:lnSpc>
            </a:pPr>
            <a:endParaRPr sz="1300">
              <a:latin typeface="Microsoft Sans Serif"/>
              <a:cs typeface="Microsoft Sans Serif"/>
            </a:endParaRPr>
          </a:p>
          <a:p>
            <a:pPr marR="6350" algn="r">
              <a:lnSpc>
                <a:spcPct val="100000"/>
              </a:lnSpc>
            </a:pPr>
            <a:r>
              <a:rPr sz="1300" spc="-110" dirty="0">
                <a:latin typeface="Microsoft Sans Serif"/>
                <a:cs typeface="Microsoft Sans Serif"/>
              </a:rPr>
              <a:t>2000</a:t>
            </a:r>
            <a:endParaRPr sz="1300">
              <a:latin typeface="Microsoft Sans Serif"/>
              <a:cs typeface="Microsoft Sans Serif"/>
            </a:endParaRPr>
          </a:p>
          <a:p>
            <a:pPr>
              <a:lnSpc>
                <a:spcPct val="100000"/>
              </a:lnSpc>
            </a:pPr>
            <a:endParaRPr sz="1400">
              <a:latin typeface="Microsoft Sans Serif"/>
              <a:cs typeface="Microsoft Sans Serif"/>
            </a:endParaRPr>
          </a:p>
          <a:p>
            <a:pPr>
              <a:lnSpc>
                <a:spcPct val="100000"/>
              </a:lnSpc>
              <a:spcBef>
                <a:spcPts val="40"/>
              </a:spcBef>
            </a:pPr>
            <a:endParaRPr sz="1250">
              <a:latin typeface="Microsoft Sans Serif"/>
              <a:cs typeface="Microsoft Sans Serif"/>
            </a:endParaRPr>
          </a:p>
          <a:p>
            <a:pPr marR="6350" algn="r">
              <a:lnSpc>
                <a:spcPct val="100000"/>
              </a:lnSpc>
              <a:spcBef>
                <a:spcPts val="5"/>
              </a:spcBef>
            </a:pPr>
            <a:r>
              <a:rPr sz="1300" spc="-110" dirty="0">
                <a:latin typeface="Microsoft Sans Serif"/>
                <a:cs typeface="Microsoft Sans Serif"/>
              </a:rPr>
              <a:t>1000</a:t>
            </a:r>
            <a:endParaRPr sz="1300">
              <a:latin typeface="Microsoft Sans Serif"/>
              <a:cs typeface="Microsoft Sans Serif"/>
            </a:endParaRPr>
          </a:p>
          <a:p>
            <a:pPr>
              <a:lnSpc>
                <a:spcPct val="100000"/>
              </a:lnSpc>
            </a:pPr>
            <a:endParaRPr sz="1400">
              <a:latin typeface="Microsoft Sans Serif"/>
              <a:cs typeface="Microsoft Sans Serif"/>
            </a:endParaRPr>
          </a:p>
          <a:p>
            <a:pPr>
              <a:lnSpc>
                <a:spcPct val="100000"/>
              </a:lnSpc>
            </a:pPr>
            <a:endParaRPr sz="1300">
              <a:latin typeface="Microsoft Sans Serif"/>
              <a:cs typeface="Microsoft Sans Serif"/>
            </a:endParaRPr>
          </a:p>
          <a:p>
            <a:pPr marR="5080" algn="r">
              <a:lnSpc>
                <a:spcPct val="100000"/>
              </a:lnSpc>
            </a:pPr>
            <a:r>
              <a:rPr sz="1300" spc="-85" dirty="0">
                <a:latin typeface="Microsoft Sans Serif"/>
                <a:cs typeface="Microsoft Sans Serif"/>
              </a:rPr>
              <a:t>0</a:t>
            </a:r>
            <a:endParaRPr sz="1300">
              <a:latin typeface="Microsoft Sans Serif"/>
              <a:cs typeface="Microsoft Sans Serif"/>
            </a:endParaRPr>
          </a:p>
        </p:txBody>
      </p:sp>
      <p:grpSp>
        <p:nvGrpSpPr>
          <p:cNvPr id="9" name="object 9"/>
          <p:cNvGrpSpPr/>
          <p:nvPr/>
        </p:nvGrpSpPr>
        <p:grpSpPr>
          <a:xfrm>
            <a:off x="970562" y="2213979"/>
            <a:ext cx="3675379" cy="3235325"/>
            <a:chOff x="970562" y="2213979"/>
            <a:chExt cx="3675379" cy="3235325"/>
          </a:xfrm>
        </p:grpSpPr>
        <p:sp>
          <p:nvSpPr>
            <p:cNvPr id="10" name="object 10"/>
            <p:cNvSpPr/>
            <p:nvPr/>
          </p:nvSpPr>
          <p:spPr>
            <a:xfrm>
              <a:off x="970562" y="2764539"/>
              <a:ext cx="3255645" cy="2684780"/>
            </a:xfrm>
            <a:custGeom>
              <a:avLst/>
              <a:gdLst/>
              <a:ahLst/>
              <a:cxnLst/>
              <a:rect l="l" t="t" r="r" b="b"/>
              <a:pathLst>
                <a:path w="3255645" h="2684779">
                  <a:moveTo>
                    <a:pt x="42926" y="2660219"/>
                  </a:moveTo>
                  <a:lnTo>
                    <a:pt x="42926" y="2636173"/>
                  </a:lnTo>
                </a:path>
                <a:path w="3255645" h="2684779">
                  <a:moveTo>
                    <a:pt x="310560" y="2684602"/>
                  </a:moveTo>
                  <a:lnTo>
                    <a:pt x="310560" y="2636173"/>
                  </a:lnTo>
                </a:path>
                <a:path w="3255645" h="2684779">
                  <a:moveTo>
                    <a:pt x="578217" y="2660219"/>
                  </a:moveTo>
                  <a:lnTo>
                    <a:pt x="578217" y="2636173"/>
                  </a:lnTo>
                </a:path>
                <a:path w="3255645" h="2684779">
                  <a:moveTo>
                    <a:pt x="846137" y="2684602"/>
                  </a:moveTo>
                  <a:lnTo>
                    <a:pt x="846137" y="2636173"/>
                  </a:lnTo>
                </a:path>
                <a:path w="3255645" h="2684779">
                  <a:moveTo>
                    <a:pt x="1113699" y="2660219"/>
                  </a:moveTo>
                  <a:lnTo>
                    <a:pt x="1113699" y="2636173"/>
                  </a:lnTo>
                </a:path>
                <a:path w="3255645" h="2684779">
                  <a:moveTo>
                    <a:pt x="1381381" y="2684602"/>
                  </a:moveTo>
                  <a:lnTo>
                    <a:pt x="1381381" y="2636173"/>
                  </a:lnTo>
                </a:path>
                <a:path w="3255645" h="2684779">
                  <a:moveTo>
                    <a:pt x="1649300" y="2660220"/>
                  </a:moveTo>
                  <a:lnTo>
                    <a:pt x="1649300" y="2636173"/>
                  </a:lnTo>
                </a:path>
                <a:path w="3255645" h="2684779">
                  <a:moveTo>
                    <a:pt x="1916981" y="2684602"/>
                  </a:moveTo>
                  <a:lnTo>
                    <a:pt x="1916981" y="2636173"/>
                  </a:lnTo>
                </a:path>
                <a:path w="3255645" h="2684779">
                  <a:moveTo>
                    <a:pt x="2184544" y="2660220"/>
                  </a:moveTo>
                  <a:lnTo>
                    <a:pt x="2184544" y="2636173"/>
                  </a:lnTo>
                </a:path>
                <a:path w="3255645" h="2684779">
                  <a:moveTo>
                    <a:pt x="2452225" y="2684602"/>
                  </a:moveTo>
                  <a:lnTo>
                    <a:pt x="2452225" y="2636174"/>
                  </a:lnTo>
                </a:path>
                <a:path w="3255645" h="2684779">
                  <a:moveTo>
                    <a:pt x="2720145" y="2660220"/>
                  </a:moveTo>
                  <a:lnTo>
                    <a:pt x="2720145" y="2636174"/>
                  </a:lnTo>
                </a:path>
                <a:path w="3255645" h="2684779">
                  <a:moveTo>
                    <a:pt x="2987707" y="2684602"/>
                  </a:moveTo>
                  <a:lnTo>
                    <a:pt x="2987707" y="2636174"/>
                  </a:lnTo>
                </a:path>
                <a:path w="3255645" h="2684779">
                  <a:moveTo>
                    <a:pt x="3255388" y="2660220"/>
                  </a:moveTo>
                  <a:lnTo>
                    <a:pt x="3255388" y="2636174"/>
                  </a:lnTo>
                </a:path>
                <a:path w="3255645" h="2684779">
                  <a:moveTo>
                    <a:pt x="42926" y="2636173"/>
                  </a:moveTo>
                  <a:lnTo>
                    <a:pt x="3255388" y="2636174"/>
                  </a:lnTo>
                </a:path>
                <a:path w="3255645" h="2684779">
                  <a:moveTo>
                    <a:pt x="0" y="2636173"/>
                  </a:moveTo>
                  <a:lnTo>
                    <a:pt x="42926" y="2636173"/>
                  </a:lnTo>
                </a:path>
                <a:path w="3255645" h="2684779">
                  <a:moveTo>
                    <a:pt x="21326" y="2343655"/>
                  </a:moveTo>
                  <a:lnTo>
                    <a:pt x="42926" y="2343655"/>
                  </a:lnTo>
                </a:path>
                <a:path w="3255645" h="2684779">
                  <a:moveTo>
                    <a:pt x="0" y="2049833"/>
                  </a:moveTo>
                  <a:lnTo>
                    <a:pt x="42926" y="2049833"/>
                  </a:lnTo>
                </a:path>
                <a:path w="3255645" h="2684779">
                  <a:moveTo>
                    <a:pt x="21326" y="1757287"/>
                  </a:moveTo>
                  <a:lnTo>
                    <a:pt x="42926" y="1757287"/>
                  </a:lnTo>
                </a:path>
                <a:path w="3255645" h="2684779">
                  <a:moveTo>
                    <a:pt x="0" y="1465078"/>
                  </a:moveTo>
                  <a:lnTo>
                    <a:pt x="42926" y="1465078"/>
                  </a:lnTo>
                </a:path>
                <a:path w="3255645" h="2684779">
                  <a:moveTo>
                    <a:pt x="21326" y="1170987"/>
                  </a:moveTo>
                  <a:lnTo>
                    <a:pt x="42926" y="1170987"/>
                  </a:lnTo>
                </a:path>
                <a:path w="3255645" h="2684779">
                  <a:moveTo>
                    <a:pt x="0" y="878778"/>
                  </a:moveTo>
                  <a:lnTo>
                    <a:pt x="42926" y="878778"/>
                  </a:lnTo>
                </a:path>
                <a:path w="3255645" h="2684779">
                  <a:moveTo>
                    <a:pt x="21326" y="586300"/>
                  </a:moveTo>
                  <a:lnTo>
                    <a:pt x="42926" y="586300"/>
                  </a:lnTo>
                </a:path>
                <a:path w="3255645" h="2684779">
                  <a:moveTo>
                    <a:pt x="0" y="292478"/>
                  </a:moveTo>
                  <a:lnTo>
                    <a:pt x="42926" y="292478"/>
                  </a:lnTo>
                </a:path>
                <a:path w="3255645" h="2684779">
                  <a:moveTo>
                    <a:pt x="21326" y="0"/>
                  </a:moveTo>
                  <a:lnTo>
                    <a:pt x="42926" y="0"/>
                  </a:lnTo>
                </a:path>
                <a:path w="3255645" h="2684779">
                  <a:moveTo>
                    <a:pt x="42926" y="2636173"/>
                  </a:moveTo>
                  <a:lnTo>
                    <a:pt x="42926" y="0"/>
                  </a:lnTo>
                </a:path>
              </a:pathLst>
            </a:custGeom>
            <a:ln w="9199">
              <a:solidFill>
                <a:srgbClr val="000000"/>
              </a:solidFill>
            </a:ln>
          </p:spPr>
          <p:txBody>
            <a:bodyPr wrap="square" lIns="0" tIns="0" rIns="0" bIns="0" rtlCol="0"/>
            <a:lstStyle/>
            <a:p>
              <a:endParaRPr/>
            </a:p>
          </p:txBody>
        </p:sp>
        <p:sp>
          <p:nvSpPr>
            <p:cNvPr id="11" name="object 11"/>
            <p:cNvSpPr/>
            <p:nvPr/>
          </p:nvSpPr>
          <p:spPr>
            <a:xfrm>
              <a:off x="1295530" y="3232826"/>
              <a:ext cx="2613025" cy="1925955"/>
            </a:xfrm>
            <a:custGeom>
              <a:avLst/>
              <a:gdLst/>
              <a:ahLst/>
              <a:cxnLst/>
              <a:rect l="l" t="t" r="r" b="b"/>
              <a:pathLst>
                <a:path w="2613025" h="1925954">
                  <a:moveTo>
                    <a:pt x="0" y="1747637"/>
                  </a:moveTo>
                  <a:lnTo>
                    <a:pt x="505331" y="0"/>
                  </a:lnTo>
                </a:path>
                <a:path w="2613025" h="1925954">
                  <a:moveTo>
                    <a:pt x="535219" y="0"/>
                  </a:moveTo>
                  <a:lnTo>
                    <a:pt x="1040813" y="1894870"/>
                  </a:lnTo>
                </a:path>
                <a:path w="2613025" h="1925954">
                  <a:moveTo>
                    <a:pt x="1100827" y="1922169"/>
                  </a:moveTo>
                  <a:lnTo>
                    <a:pt x="1546169" y="1662151"/>
                  </a:lnTo>
                </a:path>
                <a:path w="2613025" h="1925954">
                  <a:moveTo>
                    <a:pt x="1637738" y="1655659"/>
                  </a:moveTo>
                  <a:lnTo>
                    <a:pt x="2079984" y="1839937"/>
                  </a:lnTo>
                </a:path>
                <a:path w="2613025" h="1925954">
                  <a:moveTo>
                    <a:pt x="2175958" y="1867236"/>
                  </a:moveTo>
                  <a:lnTo>
                    <a:pt x="2612608" y="1925422"/>
                  </a:lnTo>
                </a:path>
              </a:pathLst>
            </a:custGeom>
            <a:ln w="6132">
              <a:solidFill>
                <a:srgbClr val="FF0000"/>
              </a:solidFill>
            </a:ln>
          </p:spPr>
          <p:txBody>
            <a:bodyPr wrap="square" lIns="0" tIns="0" rIns="0" bIns="0" rtlCol="0"/>
            <a:lstStyle/>
            <a:p>
              <a:endParaRPr/>
            </a:p>
          </p:txBody>
        </p:sp>
        <p:sp>
          <p:nvSpPr>
            <p:cNvPr id="12" name="object 12"/>
            <p:cNvSpPr/>
            <p:nvPr/>
          </p:nvSpPr>
          <p:spPr>
            <a:xfrm>
              <a:off x="1249718" y="3144113"/>
              <a:ext cx="2731770" cy="2064385"/>
            </a:xfrm>
            <a:custGeom>
              <a:avLst/>
              <a:gdLst/>
              <a:ahLst/>
              <a:cxnLst/>
              <a:rect l="l" t="t" r="r" b="b"/>
              <a:pathLst>
                <a:path w="2731770" h="2064385">
                  <a:moveTo>
                    <a:pt x="54444" y="1855851"/>
                  </a:moveTo>
                  <a:lnTo>
                    <a:pt x="0" y="1855851"/>
                  </a:lnTo>
                  <a:lnTo>
                    <a:pt x="0" y="1917280"/>
                  </a:lnTo>
                  <a:lnTo>
                    <a:pt x="54444" y="1917280"/>
                  </a:lnTo>
                  <a:lnTo>
                    <a:pt x="54444" y="1855851"/>
                  </a:lnTo>
                  <a:close/>
                </a:path>
                <a:path w="2731770" h="2064385">
                  <a:moveTo>
                    <a:pt x="589749" y="0"/>
                  </a:moveTo>
                  <a:lnTo>
                    <a:pt x="535305" y="0"/>
                  </a:lnTo>
                  <a:lnTo>
                    <a:pt x="535305" y="61429"/>
                  </a:lnTo>
                  <a:lnTo>
                    <a:pt x="589749" y="61429"/>
                  </a:lnTo>
                  <a:lnTo>
                    <a:pt x="589749" y="0"/>
                  </a:lnTo>
                  <a:close/>
                </a:path>
                <a:path w="2731770" h="2064385">
                  <a:moveTo>
                    <a:pt x="1125232" y="2002764"/>
                  </a:moveTo>
                  <a:lnTo>
                    <a:pt x="1070787" y="2002764"/>
                  </a:lnTo>
                  <a:lnTo>
                    <a:pt x="1070787" y="2064194"/>
                  </a:lnTo>
                  <a:lnTo>
                    <a:pt x="1125232" y="2064194"/>
                  </a:lnTo>
                  <a:lnTo>
                    <a:pt x="1125232" y="2002764"/>
                  </a:lnTo>
                  <a:close/>
                </a:path>
                <a:path w="2731770" h="2064385">
                  <a:moveTo>
                    <a:pt x="1660474" y="1689442"/>
                  </a:moveTo>
                  <a:lnTo>
                    <a:pt x="1606029" y="1689442"/>
                  </a:lnTo>
                  <a:lnTo>
                    <a:pt x="1606029" y="1750872"/>
                  </a:lnTo>
                  <a:lnTo>
                    <a:pt x="1660474" y="1750872"/>
                  </a:lnTo>
                  <a:lnTo>
                    <a:pt x="1660474" y="1689442"/>
                  </a:lnTo>
                  <a:close/>
                </a:path>
                <a:path w="2731770" h="2064385">
                  <a:moveTo>
                    <a:pt x="2196071" y="1914029"/>
                  </a:moveTo>
                  <a:lnTo>
                    <a:pt x="2141626" y="1914029"/>
                  </a:lnTo>
                  <a:lnTo>
                    <a:pt x="2141626" y="1975459"/>
                  </a:lnTo>
                  <a:lnTo>
                    <a:pt x="2196071" y="1975459"/>
                  </a:lnTo>
                  <a:lnTo>
                    <a:pt x="2196071" y="1914029"/>
                  </a:lnTo>
                  <a:close/>
                </a:path>
                <a:path w="2731770" h="2064385">
                  <a:moveTo>
                    <a:pt x="2731389" y="1986838"/>
                  </a:moveTo>
                  <a:lnTo>
                    <a:pt x="2677223" y="1986838"/>
                  </a:lnTo>
                  <a:lnTo>
                    <a:pt x="2677223" y="2047951"/>
                  </a:lnTo>
                  <a:lnTo>
                    <a:pt x="2731389" y="2047951"/>
                  </a:lnTo>
                  <a:lnTo>
                    <a:pt x="2731389" y="1986838"/>
                  </a:lnTo>
                  <a:close/>
                </a:path>
              </a:pathLst>
            </a:custGeom>
            <a:solidFill>
              <a:srgbClr val="FF0000"/>
            </a:solidFill>
          </p:spPr>
          <p:txBody>
            <a:bodyPr wrap="square" lIns="0" tIns="0" rIns="0" bIns="0" rtlCol="0"/>
            <a:lstStyle/>
            <a:p>
              <a:endParaRPr/>
            </a:p>
          </p:txBody>
        </p:sp>
        <p:sp>
          <p:nvSpPr>
            <p:cNvPr id="13" name="object 13"/>
            <p:cNvSpPr/>
            <p:nvPr/>
          </p:nvSpPr>
          <p:spPr>
            <a:xfrm>
              <a:off x="1238195" y="2683892"/>
              <a:ext cx="2763520" cy="2628265"/>
            </a:xfrm>
            <a:custGeom>
              <a:avLst/>
              <a:gdLst/>
              <a:ahLst/>
              <a:cxnLst/>
              <a:rect l="l" t="t" r="r" b="b"/>
              <a:pathLst>
                <a:path w="2763520" h="2628265">
                  <a:moveTo>
                    <a:pt x="42926" y="2316074"/>
                  </a:moveTo>
                  <a:lnTo>
                    <a:pt x="42926" y="2272511"/>
                  </a:lnTo>
                </a:path>
                <a:path w="2763520" h="2628265">
                  <a:moveTo>
                    <a:pt x="0" y="2272511"/>
                  </a:moveTo>
                  <a:lnTo>
                    <a:pt x="85853" y="2272511"/>
                  </a:lnTo>
                </a:path>
                <a:path w="2763520" h="2628265">
                  <a:moveTo>
                    <a:pt x="42926" y="2387244"/>
                  </a:moveTo>
                  <a:lnTo>
                    <a:pt x="42926" y="2429180"/>
                  </a:lnTo>
                </a:path>
                <a:path w="2763520" h="2628265">
                  <a:moveTo>
                    <a:pt x="0" y="2429180"/>
                  </a:moveTo>
                  <a:lnTo>
                    <a:pt x="85853" y="2429181"/>
                  </a:lnTo>
                </a:path>
                <a:path w="2763520" h="2628265">
                  <a:moveTo>
                    <a:pt x="578503" y="460222"/>
                  </a:moveTo>
                  <a:lnTo>
                    <a:pt x="578503" y="0"/>
                  </a:lnTo>
                </a:path>
                <a:path w="2763520" h="2628265">
                  <a:moveTo>
                    <a:pt x="535517" y="0"/>
                  </a:moveTo>
                  <a:lnTo>
                    <a:pt x="621370" y="0"/>
                  </a:lnTo>
                </a:path>
                <a:path w="2763520" h="2628265">
                  <a:moveTo>
                    <a:pt x="578503" y="531460"/>
                  </a:moveTo>
                  <a:lnTo>
                    <a:pt x="578503" y="991683"/>
                  </a:lnTo>
                </a:path>
                <a:path w="2763520" h="2628265">
                  <a:moveTo>
                    <a:pt x="535517" y="991683"/>
                  </a:moveTo>
                  <a:lnTo>
                    <a:pt x="621370" y="991683"/>
                  </a:lnTo>
                </a:path>
                <a:path w="2763520" h="2628265">
                  <a:moveTo>
                    <a:pt x="1113747" y="2462971"/>
                  </a:moveTo>
                  <a:lnTo>
                    <a:pt x="1113747" y="2369368"/>
                  </a:lnTo>
                </a:path>
                <a:path w="2763520" h="2628265">
                  <a:moveTo>
                    <a:pt x="1070761" y="2369368"/>
                  </a:moveTo>
                  <a:lnTo>
                    <a:pt x="1156614" y="2369368"/>
                  </a:lnTo>
                </a:path>
                <a:path w="2763520" h="2628265">
                  <a:moveTo>
                    <a:pt x="1113747" y="2534155"/>
                  </a:moveTo>
                  <a:lnTo>
                    <a:pt x="1113747" y="2627759"/>
                  </a:lnTo>
                </a:path>
                <a:path w="2763520" h="2628265">
                  <a:moveTo>
                    <a:pt x="1070761" y="2627759"/>
                  </a:moveTo>
                  <a:lnTo>
                    <a:pt x="1156614" y="2627759"/>
                  </a:lnTo>
                </a:path>
                <a:path w="2763520" h="2628265">
                  <a:moveTo>
                    <a:pt x="1649348" y="2149660"/>
                  </a:moveTo>
                  <a:lnTo>
                    <a:pt x="1649348" y="2030007"/>
                  </a:lnTo>
                </a:path>
                <a:path w="2763520" h="2628265">
                  <a:moveTo>
                    <a:pt x="1606362" y="2030007"/>
                  </a:moveTo>
                  <a:lnTo>
                    <a:pt x="1692215" y="2030007"/>
                  </a:lnTo>
                </a:path>
                <a:path w="2763520" h="2628265">
                  <a:moveTo>
                    <a:pt x="1649348" y="2220844"/>
                  </a:moveTo>
                  <a:lnTo>
                    <a:pt x="1649348" y="2342069"/>
                  </a:lnTo>
                </a:path>
                <a:path w="2763520" h="2628265">
                  <a:moveTo>
                    <a:pt x="1606362" y="2342069"/>
                  </a:moveTo>
                  <a:lnTo>
                    <a:pt x="1692215" y="2342069"/>
                  </a:lnTo>
                </a:path>
                <a:path w="2763520" h="2628265">
                  <a:moveTo>
                    <a:pt x="2184591" y="2374247"/>
                  </a:moveTo>
                  <a:lnTo>
                    <a:pt x="2184591" y="2349878"/>
                  </a:lnTo>
                </a:path>
                <a:path w="2763520" h="2628265">
                  <a:moveTo>
                    <a:pt x="2141605" y="2349878"/>
                  </a:moveTo>
                  <a:lnTo>
                    <a:pt x="2227459" y="2349878"/>
                  </a:lnTo>
                </a:path>
                <a:path w="2763520" h="2628265">
                  <a:moveTo>
                    <a:pt x="2184591" y="2445431"/>
                  </a:moveTo>
                  <a:lnTo>
                    <a:pt x="2184591" y="2469477"/>
                  </a:lnTo>
                </a:path>
                <a:path w="2763520" h="2628265">
                  <a:moveTo>
                    <a:pt x="2141605" y="2469477"/>
                  </a:moveTo>
                  <a:lnTo>
                    <a:pt x="2227459" y="2469477"/>
                  </a:lnTo>
                </a:path>
                <a:path w="2763520" h="2628265">
                  <a:moveTo>
                    <a:pt x="2720073" y="2447057"/>
                  </a:moveTo>
                  <a:lnTo>
                    <a:pt x="2720073" y="2424302"/>
                  </a:lnTo>
                </a:path>
                <a:path w="2763520" h="2628265">
                  <a:moveTo>
                    <a:pt x="2677206" y="2424302"/>
                  </a:moveTo>
                  <a:lnTo>
                    <a:pt x="2763059" y="2424302"/>
                  </a:lnTo>
                </a:path>
                <a:path w="2763520" h="2628265">
                  <a:moveTo>
                    <a:pt x="2720073" y="2517905"/>
                  </a:moveTo>
                  <a:lnTo>
                    <a:pt x="2720073" y="2540661"/>
                  </a:lnTo>
                </a:path>
                <a:path w="2763520" h="2628265">
                  <a:moveTo>
                    <a:pt x="2677206" y="2540661"/>
                  </a:moveTo>
                  <a:lnTo>
                    <a:pt x="2763059" y="2540661"/>
                  </a:lnTo>
                </a:path>
              </a:pathLst>
            </a:custGeom>
            <a:ln w="6132">
              <a:solidFill>
                <a:srgbClr val="FF0000"/>
              </a:solidFill>
            </a:ln>
          </p:spPr>
          <p:txBody>
            <a:bodyPr wrap="square" lIns="0" tIns="0" rIns="0" bIns="0" rtlCol="0"/>
            <a:lstStyle/>
            <a:p>
              <a:endParaRPr/>
            </a:p>
          </p:txBody>
        </p:sp>
        <p:sp>
          <p:nvSpPr>
            <p:cNvPr id="14" name="object 14"/>
            <p:cNvSpPr/>
            <p:nvPr/>
          </p:nvSpPr>
          <p:spPr>
            <a:xfrm>
              <a:off x="3890872" y="2213979"/>
              <a:ext cx="755015" cy="174625"/>
            </a:xfrm>
            <a:custGeom>
              <a:avLst/>
              <a:gdLst/>
              <a:ahLst/>
              <a:cxnLst/>
              <a:rect l="l" t="t" r="r" b="b"/>
              <a:pathLst>
                <a:path w="755014" h="174625">
                  <a:moveTo>
                    <a:pt x="754497" y="0"/>
                  </a:moveTo>
                  <a:lnTo>
                    <a:pt x="0" y="0"/>
                  </a:lnTo>
                  <a:lnTo>
                    <a:pt x="0" y="174209"/>
                  </a:lnTo>
                  <a:lnTo>
                    <a:pt x="754497" y="174210"/>
                  </a:lnTo>
                  <a:lnTo>
                    <a:pt x="754497" y="0"/>
                  </a:lnTo>
                  <a:close/>
                </a:path>
              </a:pathLst>
            </a:custGeom>
            <a:solidFill>
              <a:srgbClr val="FFFFFF"/>
            </a:solidFill>
          </p:spPr>
          <p:txBody>
            <a:bodyPr wrap="square" lIns="0" tIns="0" rIns="0" bIns="0" rtlCol="0"/>
            <a:lstStyle/>
            <a:p>
              <a:endParaRPr/>
            </a:p>
          </p:txBody>
        </p:sp>
        <p:sp>
          <p:nvSpPr>
            <p:cNvPr id="15" name="object 15"/>
            <p:cNvSpPr/>
            <p:nvPr/>
          </p:nvSpPr>
          <p:spPr>
            <a:xfrm>
              <a:off x="3948267" y="2307542"/>
              <a:ext cx="332105" cy="0"/>
            </a:xfrm>
            <a:custGeom>
              <a:avLst/>
              <a:gdLst/>
              <a:ahLst/>
              <a:cxnLst/>
              <a:rect l="l" t="t" r="r" b="b"/>
              <a:pathLst>
                <a:path w="332104">
                  <a:moveTo>
                    <a:pt x="0" y="0"/>
                  </a:moveTo>
                  <a:lnTo>
                    <a:pt x="116098" y="0"/>
                  </a:lnTo>
                </a:path>
                <a:path w="332104">
                  <a:moveTo>
                    <a:pt x="216002" y="0"/>
                  </a:moveTo>
                  <a:lnTo>
                    <a:pt x="332101" y="0"/>
                  </a:lnTo>
                </a:path>
              </a:pathLst>
            </a:custGeom>
            <a:ln w="6132">
              <a:solidFill>
                <a:srgbClr val="FF0000"/>
              </a:solidFill>
            </a:ln>
          </p:spPr>
          <p:txBody>
            <a:bodyPr wrap="square" lIns="0" tIns="0" rIns="0" bIns="0" rtlCol="0"/>
            <a:lstStyle/>
            <a:p>
              <a:endParaRPr/>
            </a:p>
          </p:txBody>
        </p:sp>
        <p:sp>
          <p:nvSpPr>
            <p:cNvPr id="16" name="object 16"/>
            <p:cNvSpPr/>
            <p:nvPr/>
          </p:nvSpPr>
          <p:spPr>
            <a:xfrm>
              <a:off x="4082703" y="2272111"/>
              <a:ext cx="54610" cy="61594"/>
            </a:xfrm>
            <a:custGeom>
              <a:avLst/>
              <a:gdLst/>
              <a:ahLst/>
              <a:cxnLst/>
              <a:rect l="l" t="t" r="r" b="b"/>
              <a:pathLst>
                <a:path w="54610" h="61594">
                  <a:moveTo>
                    <a:pt x="54448" y="0"/>
                  </a:moveTo>
                  <a:lnTo>
                    <a:pt x="0" y="0"/>
                  </a:lnTo>
                  <a:lnTo>
                    <a:pt x="0" y="61103"/>
                  </a:lnTo>
                  <a:lnTo>
                    <a:pt x="54448" y="61103"/>
                  </a:lnTo>
                  <a:lnTo>
                    <a:pt x="54448" y="0"/>
                  </a:lnTo>
                  <a:close/>
                </a:path>
              </a:pathLst>
            </a:custGeom>
            <a:solidFill>
              <a:srgbClr val="FF0000"/>
            </a:solidFill>
          </p:spPr>
          <p:txBody>
            <a:bodyPr wrap="square" lIns="0" tIns="0" rIns="0" bIns="0" rtlCol="0"/>
            <a:lstStyle/>
            <a:p>
              <a:endParaRPr/>
            </a:p>
          </p:txBody>
        </p:sp>
      </p:grpSp>
      <p:sp>
        <p:nvSpPr>
          <p:cNvPr id="17" name="object 17"/>
          <p:cNvSpPr txBox="1"/>
          <p:nvPr/>
        </p:nvSpPr>
        <p:spPr>
          <a:xfrm>
            <a:off x="3890872" y="2213979"/>
            <a:ext cx="755015" cy="174625"/>
          </a:xfrm>
          <a:prstGeom prst="rect">
            <a:avLst/>
          </a:prstGeom>
          <a:ln w="6473">
            <a:solidFill>
              <a:srgbClr val="000000"/>
            </a:solidFill>
          </a:ln>
        </p:spPr>
        <p:txBody>
          <a:bodyPr vert="horz" wrap="square" lIns="0" tIns="0" rIns="0" bIns="0" rtlCol="0">
            <a:spAutoFit/>
          </a:bodyPr>
          <a:lstStyle/>
          <a:p>
            <a:pPr marL="417830">
              <a:lnSpc>
                <a:spcPts val="1350"/>
              </a:lnSpc>
            </a:pPr>
            <a:r>
              <a:rPr sz="1150" spc="-140" dirty="0">
                <a:latin typeface="Microsoft Sans Serif"/>
                <a:cs typeface="Microsoft Sans Serif"/>
              </a:rPr>
              <a:t>Mean</a:t>
            </a:r>
            <a:endParaRPr sz="1150">
              <a:latin typeface="Microsoft Sans Serif"/>
              <a:cs typeface="Microsoft Sans Serif"/>
            </a:endParaRPr>
          </a:p>
        </p:txBody>
      </p:sp>
      <p:sp>
        <p:nvSpPr>
          <p:cNvPr id="18" name="object 18"/>
          <p:cNvSpPr txBox="1"/>
          <p:nvPr/>
        </p:nvSpPr>
        <p:spPr>
          <a:xfrm>
            <a:off x="404880" y="3730369"/>
            <a:ext cx="190500" cy="891540"/>
          </a:xfrm>
          <a:prstGeom prst="rect">
            <a:avLst/>
          </a:prstGeom>
        </p:spPr>
        <p:txBody>
          <a:bodyPr vert="vert270" wrap="square" lIns="0" tIns="0" rIns="0" bIns="0" rtlCol="0">
            <a:spAutoFit/>
          </a:bodyPr>
          <a:lstStyle/>
          <a:p>
            <a:pPr marL="12700">
              <a:lnSpc>
                <a:spcPct val="100000"/>
              </a:lnSpc>
            </a:pPr>
            <a:r>
              <a:rPr sz="1150" spc="35" dirty="0">
                <a:latin typeface="Microsoft Sans Serif"/>
                <a:cs typeface="Microsoft Sans Serif"/>
              </a:rPr>
              <a:t>АКТГ,</a:t>
            </a:r>
            <a:r>
              <a:rPr sz="1150" spc="-50" dirty="0">
                <a:latin typeface="Microsoft Sans Serif"/>
                <a:cs typeface="Microsoft Sans Serif"/>
              </a:rPr>
              <a:t> </a:t>
            </a:r>
            <a:r>
              <a:rPr sz="1150" spc="40" dirty="0">
                <a:latin typeface="Microsoft Sans Serif"/>
                <a:cs typeface="Microsoft Sans Serif"/>
              </a:rPr>
              <a:t>пг/мл</a:t>
            </a:r>
            <a:endParaRPr sz="1150">
              <a:latin typeface="Microsoft Sans Serif"/>
              <a:cs typeface="Microsoft Sans Serif"/>
            </a:endParaRPr>
          </a:p>
        </p:txBody>
      </p:sp>
      <p:sp>
        <p:nvSpPr>
          <p:cNvPr id="19" name="object 19"/>
          <p:cNvSpPr txBox="1"/>
          <p:nvPr/>
        </p:nvSpPr>
        <p:spPr>
          <a:xfrm>
            <a:off x="2498048" y="5683367"/>
            <a:ext cx="260350" cy="223520"/>
          </a:xfrm>
          <a:prstGeom prst="rect">
            <a:avLst/>
          </a:prstGeom>
        </p:spPr>
        <p:txBody>
          <a:bodyPr vert="horz" wrap="square" lIns="0" tIns="12065" rIns="0" bIns="0" rtlCol="0">
            <a:spAutoFit/>
          </a:bodyPr>
          <a:lstStyle/>
          <a:p>
            <a:pPr>
              <a:lnSpc>
                <a:spcPct val="100000"/>
              </a:lnSpc>
              <a:spcBef>
                <a:spcPts val="95"/>
              </a:spcBef>
            </a:pPr>
            <a:r>
              <a:rPr sz="1300" spc="-75" dirty="0">
                <a:latin typeface="Microsoft Sans Serif"/>
                <a:cs typeface="Microsoft Sans Serif"/>
              </a:rPr>
              <a:t>д</a:t>
            </a:r>
            <a:r>
              <a:rPr sz="1300" spc="-110" dirty="0">
                <a:latin typeface="Microsoft Sans Serif"/>
                <a:cs typeface="Microsoft Sans Serif"/>
              </a:rPr>
              <a:t>н</a:t>
            </a:r>
            <a:r>
              <a:rPr sz="1300" spc="-85" dirty="0">
                <a:latin typeface="Microsoft Sans Serif"/>
                <a:cs typeface="Microsoft Sans Serif"/>
              </a:rPr>
              <a:t>и</a:t>
            </a:r>
            <a:endParaRPr sz="1300">
              <a:latin typeface="Microsoft Sans Serif"/>
              <a:cs typeface="Microsoft Sans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81000" y="304800"/>
            <a:ext cx="8382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Жалпы бейімделу синдромы кезеңдер бойынша дамиды, бұл бейімделу механизмдерінің қызметіндегі фазалық өзгерістердің салдары. </a:t>
            </a: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Бірінші кезең-дабыл фазасы (төтенше жағдай).</a:t>
            </a: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Ол 24-48 сағатқа созылады.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Бұл кезеңде дененің қорғаныс күштерінің шекті жұмылдырылуы жүреді (норма мен патологияның шегінде жатқан физиологиялық функцияларды жұмылдыру. Глюкокортикоидты гормондар көп мөлшерде шығарылады. Олар дененің энергетикалық ресурстарын пайдалануды ынталандырады, атап айтқанда гликогеннің ыдырауын күшейтеді, ақуыздар мен майлардың глюкозаға айналуын жұмылдырады, қандағы глюкозаның, липидтердің және аминқышқылдарының концентрациясын жоғарылатады және т.б. Жалпы, метаболикалық процестердегі өзгерістер катаболизм процестерінің анаболикалық процестерден басым болуымен сипатталады. Дене тұтастықты сақтау үшін бір бөлігін құрбан етеді.</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04800" y="228600"/>
            <a:ext cx="8458200" cy="6001643"/>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Болашақта </a:t>
            </a:r>
            <a:r>
              <a:rPr lang="ru-RU" sz="2400" b="1" dirty="0" err="1" smtClean="0">
                <a:latin typeface="Times New Roman" pitchFamily="18" charset="0"/>
                <a:cs typeface="Times New Roman" pitchFamily="18" charset="0"/>
              </a:rPr>
              <a:t>екінші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кезең </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қарсылық фазасы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дамуы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мүмкін.</a:t>
            </a:r>
            <a:r>
              <a:rPr lang="ru-RU" sz="2400" dirty="0" smtClean="0">
                <a:latin typeface="Times New Roman" pitchFamily="18" charset="0"/>
                <a:cs typeface="Times New Roman" pitchFamily="18" charset="0"/>
              </a:rPr>
              <a:t> Стресс </a:t>
            </a:r>
            <a:r>
              <a:rPr lang="ru-RU" sz="2400" dirty="0" err="1" smtClean="0">
                <a:latin typeface="Times New Roman" pitchFamily="18" charset="0"/>
                <a:cs typeface="Times New Roman" pitchFamily="18" charset="0"/>
              </a:rPr>
              <a:t>факторының үздіксіз әсеріне қарамастан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оған төзімділікке ие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Бүйрек үсті бездерінде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глюкокортикоидтардың синтезі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күшейіп, олардың бүйрек үсті безінің қыртысының жасушаларында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қоры қалпына келеді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Денеде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ақуыздар, майлар</a:t>
            </a:r>
            <a:r>
              <a:rPr lang="ru-RU" sz="2400" dirty="0" smtClean="0">
                <a:latin typeface="Times New Roman" pitchFamily="18" charset="0"/>
                <a:cs typeface="Times New Roman" pitchFamily="18" charset="0"/>
              </a:rPr>
              <a:t> мен </a:t>
            </a:r>
            <a:r>
              <a:rPr lang="ru-RU" sz="2400" dirty="0" err="1" smtClean="0">
                <a:latin typeface="Times New Roman" pitchFamily="18" charset="0"/>
                <a:cs typeface="Times New Roman" pitchFamily="18" charset="0"/>
              </a:rPr>
              <a:t>көмірсулар қалыпты жағдайға оралады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Метаболикалық процестердегі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өзгерістер жалпы</a:t>
            </a:r>
            <a:r>
              <a:rPr lang="ru-RU" sz="2400" dirty="0" smtClean="0">
                <a:latin typeface="Times New Roman" pitchFamily="18" charset="0"/>
                <a:cs typeface="Times New Roman" pitchFamily="18" charset="0"/>
              </a:rPr>
              <a:t> анаболизм </a:t>
            </a:r>
            <a:r>
              <a:rPr lang="ru-RU" sz="2400" dirty="0" err="1" smtClean="0">
                <a:latin typeface="Times New Roman" pitchFamily="18" charset="0"/>
                <a:cs typeface="Times New Roman" pitchFamily="18" charset="0"/>
              </a:rPr>
              <a:t>процестерінің басым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болуымен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сипатталады</a:t>
            </a:r>
            <a:r>
              <a:rPr lang="ru-RU" sz="2400" dirty="0" smtClean="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Стресс </a:t>
            </a:r>
            <a:r>
              <a:rPr lang="ru-RU" sz="2400" dirty="0" err="1" smtClean="0">
                <a:latin typeface="Times New Roman" pitchFamily="18" charset="0"/>
                <a:cs typeface="Times New Roman" pitchFamily="18" charset="0"/>
              </a:rPr>
              <a:t>факторының шамадан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тыс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ұзақ әсер етуімен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дененің 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мүмкіндіктері таусылып</a:t>
            </a:r>
            <a:r>
              <a:rPr lang="ru-RU" sz="2400"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үшінші кезең-сарқылу кезеңі</a:t>
            </a:r>
            <a:r>
              <a:rPr lang="ru-RU" sz="2400" dirty="0" err="1" smtClean="0">
                <a:latin typeface="Times New Roman" pitchFamily="18" charset="0"/>
                <a:cs typeface="Times New Roman" pitchFamily="18" charset="0"/>
              </a:rPr>
              <a:t> пайда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Үшінші </a:t>
            </a:r>
            <a:r>
              <a:rPr lang="ru-RU" sz="2400" dirty="0" smtClean="0">
                <a:latin typeface="Times New Roman" pitchFamily="18" charset="0"/>
                <a:cs typeface="Times New Roman" pitchFamily="18" charset="0"/>
              </a:rPr>
              <a:t>фаза </a:t>
            </a:r>
            <a:r>
              <a:rPr lang="ru-RU" sz="2400" dirty="0" err="1" smtClean="0">
                <a:latin typeface="Times New Roman" pitchFamily="18" charset="0"/>
                <a:cs typeface="Times New Roman" pitchFamily="18" charset="0"/>
              </a:rPr>
              <a:t>бүйрек үсті безінің қыртысында глюкокортикоидтардың түзілуінің төмендеуімен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бүйрек үсті безінің қыртысының атрофиясының дамуымен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тіндердегі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синтетикалық процестердің әлсіреуімен және физиологиялық жүйелердің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атап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айтқанда жүрек-қан тамырлары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қызметінің бұзылуымен сипатталады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6226" y="276809"/>
            <a:ext cx="7449184" cy="1028487"/>
          </a:xfrm>
          <a:prstGeom prst="rect">
            <a:avLst/>
          </a:prstGeom>
        </p:spPr>
        <p:txBody>
          <a:bodyPr vert="horz" wrap="square" lIns="0" tIns="12700" rIns="0" bIns="0" rtlCol="0">
            <a:spAutoFit/>
          </a:bodyPr>
          <a:lstStyle/>
          <a:p>
            <a:pPr marL="144780" algn="ctr">
              <a:lnSpc>
                <a:spcPct val="100000"/>
              </a:lnSpc>
              <a:spcBef>
                <a:spcPts val="100"/>
              </a:spcBef>
            </a:pPr>
            <a:r>
              <a:rPr lang="ru-RU" sz="2200" spc="-15" dirty="0" err="1" smtClean="0">
                <a:latin typeface="Times New Roman" pitchFamily="18" charset="0"/>
                <a:cs typeface="Times New Roman" pitchFamily="18" charset="0"/>
              </a:rPr>
              <a:t>Егеуқұйрықтардың қалыпты және </a:t>
            </a:r>
            <a:r>
              <a:rPr lang="ru-RU" sz="2200" spc="-15" dirty="0" smtClean="0">
                <a:latin typeface="Times New Roman" pitchFamily="18" charset="0"/>
                <a:cs typeface="Times New Roman" pitchFamily="18" charset="0"/>
              </a:rPr>
              <a:t>стресс </a:t>
            </a:r>
            <a:r>
              <a:rPr lang="ru-RU" sz="2200" spc="-15" dirty="0" err="1" smtClean="0">
                <a:latin typeface="Times New Roman" pitchFamily="18" charset="0"/>
                <a:cs typeface="Times New Roman" pitchFamily="18" charset="0"/>
              </a:rPr>
              <a:t>кезіндегі</a:t>
            </a:r>
            <a:r>
              <a:rPr lang="ru-RU" sz="2200" spc="-15" dirty="0" smtClean="0">
                <a:latin typeface="Times New Roman" pitchFamily="18" charset="0"/>
                <a:cs typeface="Times New Roman" pitchFamily="18" charset="0"/>
              </a:rPr>
              <a:t> </a:t>
            </a:r>
            <a:r>
              <a:rPr lang="ru-RU" sz="2200" spc="-15" dirty="0" err="1" smtClean="0">
                <a:latin typeface="Times New Roman" pitchFamily="18" charset="0"/>
                <a:cs typeface="Times New Roman" pitchFamily="18" charset="0"/>
              </a:rPr>
              <a:t>қаны плазмасындағы </a:t>
            </a:r>
            <a:r>
              <a:rPr lang="ru-RU" sz="2200" spc="-15" dirty="0" smtClean="0">
                <a:latin typeface="Times New Roman" pitchFamily="18" charset="0"/>
                <a:cs typeface="Times New Roman" pitchFamily="18" charset="0"/>
              </a:rPr>
              <a:t>норадреналин мен адреналин </a:t>
            </a:r>
            <a:r>
              <a:rPr lang="ru-RU" sz="2200" spc="-15" dirty="0" err="1" smtClean="0">
                <a:latin typeface="Times New Roman" pitchFamily="18" charset="0"/>
                <a:cs typeface="Times New Roman" pitchFamily="18" charset="0"/>
              </a:rPr>
              <a:t>деңгейі</a:t>
            </a:r>
            <a:r>
              <a:rPr lang="ru-RU" sz="2200" spc="-15" dirty="0" smtClean="0">
                <a:latin typeface="Times New Roman" pitchFamily="18" charset="0"/>
                <a:cs typeface="Times New Roman" pitchFamily="18" charset="0"/>
              </a:rPr>
              <a:t> </a:t>
            </a:r>
            <a:endParaRPr sz="2200" spc="-10" dirty="0">
              <a:latin typeface="Times New Roman" pitchFamily="18" charset="0"/>
              <a:cs typeface="Times New Roman" pitchFamily="18" charset="0"/>
            </a:endParaRPr>
          </a:p>
          <a:p>
            <a:pPr marL="2143125" marR="5080" indent="-2131060" algn="ctr">
              <a:lnSpc>
                <a:spcPct val="100000"/>
              </a:lnSpc>
              <a:spcBef>
                <a:spcPts val="5"/>
              </a:spcBef>
            </a:pPr>
            <a:r>
              <a:rPr sz="2200" smtClean="0">
                <a:latin typeface="Times New Roman" pitchFamily="18" charset="0"/>
                <a:cs typeface="Times New Roman" pitchFamily="18" charset="0"/>
              </a:rPr>
              <a:t>(</a:t>
            </a:r>
            <a:r>
              <a:rPr sz="2200" spc="-5" smtClean="0">
                <a:latin typeface="Times New Roman" pitchFamily="18" charset="0"/>
                <a:cs typeface="Times New Roman" pitchFamily="18" charset="0"/>
              </a:rPr>
              <a:t>Popper</a:t>
            </a:r>
            <a:r>
              <a:rPr sz="2200" spc="-10" smtClean="0">
                <a:latin typeface="Times New Roman" pitchFamily="18" charset="0"/>
                <a:cs typeface="Times New Roman" pitchFamily="18" charset="0"/>
              </a:rPr>
              <a:t> </a:t>
            </a:r>
            <a:r>
              <a:rPr sz="2200" spc="-5">
                <a:latin typeface="Times New Roman" pitchFamily="18" charset="0"/>
                <a:cs typeface="Times New Roman" pitchFamily="18" charset="0"/>
              </a:rPr>
              <a:t>et </a:t>
            </a:r>
            <a:r>
              <a:rPr sz="2200" smtClean="0">
                <a:latin typeface="Times New Roman" pitchFamily="18" charset="0"/>
                <a:cs typeface="Times New Roman" pitchFamily="18" charset="0"/>
              </a:rPr>
              <a:t>al,1977</a:t>
            </a:r>
            <a:r>
              <a:rPr lang="kk-KZ" sz="2200" dirty="0" smtClean="0">
                <a:latin typeface="Times New Roman" pitchFamily="18" charset="0"/>
                <a:cs typeface="Times New Roman" pitchFamily="18" charset="0"/>
              </a:rPr>
              <a:t> бойынша</a:t>
            </a:r>
            <a:r>
              <a:rPr sz="2200" smtClean="0">
                <a:latin typeface="Times New Roman" pitchFamily="18" charset="0"/>
                <a:cs typeface="Times New Roman" pitchFamily="18" charset="0"/>
              </a:rPr>
              <a:t>)</a:t>
            </a:r>
            <a:endParaRPr sz="2200" dirty="0">
              <a:latin typeface="Times New Roman" pitchFamily="18" charset="0"/>
              <a:cs typeface="Times New Roman" pitchFamily="18" charset="0"/>
            </a:endParaRPr>
          </a:p>
        </p:txBody>
      </p:sp>
      <p:graphicFrame>
        <p:nvGraphicFramePr>
          <p:cNvPr id="3" name="object 3"/>
          <p:cNvGraphicFramePr>
            <a:graphicFrameLocks noGrp="1"/>
          </p:cNvGraphicFramePr>
          <p:nvPr/>
        </p:nvGraphicFramePr>
        <p:xfrm>
          <a:off x="450850" y="1593850"/>
          <a:ext cx="8229600" cy="4882261"/>
        </p:xfrm>
        <a:graphic>
          <a:graphicData uri="http://schemas.openxmlformats.org/drawingml/2006/table">
            <a:tbl>
              <a:tblPr firstRow="1" bandRow="1">
                <a:tableStyleId>{2D5ABB26-0587-4C30-8999-92F81FD0307C}</a:tableStyleId>
              </a:tblPr>
              <a:tblGrid>
                <a:gridCol w="2743200"/>
                <a:gridCol w="2743200"/>
                <a:gridCol w="2743200"/>
              </a:tblGrid>
              <a:tr h="822960">
                <a:tc>
                  <a:txBody>
                    <a:bodyPr/>
                    <a:lstStyle/>
                    <a:p>
                      <a:pPr marL="635" algn="ctr">
                        <a:lnSpc>
                          <a:spcPct val="100000"/>
                        </a:lnSpc>
                        <a:spcBef>
                          <a:spcPts val="275"/>
                        </a:spcBef>
                      </a:pPr>
                      <a:r>
                        <a:rPr lang="kk-KZ" sz="2400" b="1" spc="-15" dirty="0" smtClean="0">
                          <a:latin typeface="Times New Roman"/>
                          <a:cs typeface="Times New Roman"/>
                        </a:rPr>
                        <a:t>Күйі</a:t>
                      </a:r>
                      <a:endParaRPr sz="2400">
                        <a:latin typeface="Times New Roman"/>
                        <a:cs typeface="Times New Roman"/>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22580">
                        <a:lnSpc>
                          <a:spcPct val="100000"/>
                        </a:lnSpc>
                        <a:spcBef>
                          <a:spcPts val="275"/>
                        </a:spcBef>
                      </a:pPr>
                      <a:r>
                        <a:rPr sz="2400" b="1" spc="-5" dirty="0">
                          <a:latin typeface="Times New Roman"/>
                          <a:cs typeface="Times New Roman"/>
                        </a:rPr>
                        <a:t>Норадреналин,</a:t>
                      </a:r>
                      <a:endParaRPr sz="2400">
                        <a:latin typeface="Times New Roman"/>
                        <a:cs typeface="Times New Roman"/>
                      </a:endParaRPr>
                    </a:p>
                    <a:p>
                      <a:pPr marL="1154430">
                        <a:lnSpc>
                          <a:spcPct val="100000"/>
                        </a:lnSpc>
                        <a:spcBef>
                          <a:spcPts val="5"/>
                        </a:spcBef>
                      </a:pPr>
                      <a:r>
                        <a:rPr sz="2400" b="1" spc="-5" dirty="0">
                          <a:latin typeface="Times New Roman"/>
                          <a:cs typeface="Times New Roman"/>
                        </a:rPr>
                        <a:t>нг/мл</a:t>
                      </a:r>
                      <a:endParaRPr sz="2400">
                        <a:latin typeface="Times New Roman"/>
                        <a:cs typeface="Times New Roman"/>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75"/>
                        </a:spcBef>
                      </a:pPr>
                      <a:r>
                        <a:rPr sz="2400" b="1" spc="-5" dirty="0">
                          <a:latin typeface="Times New Roman"/>
                          <a:cs typeface="Times New Roman"/>
                        </a:rPr>
                        <a:t>Адреналин,</a:t>
                      </a:r>
                      <a:r>
                        <a:rPr sz="2400" b="1" spc="-15" dirty="0">
                          <a:latin typeface="Times New Roman"/>
                          <a:cs typeface="Times New Roman"/>
                        </a:rPr>
                        <a:t> </a:t>
                      </a:r>
                      <a:r>
                        <a:rPr sz="2400" b="1" spc="-5" dirty="0">
                          <a:latin typeface="Times New Roman"/>
                          <a:cs typeface="Times New Roman"/>
                        </a:rPr>
                        <a:t>нг/мл</a:t>
                      </a:r>
                      <a:endParaRPr sz="2400">
                        <a:latin typeface="Times New Roman"/>
                        <a:cs typeface="Times New Roman"/>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800100">
                <a:tc>
                  <a:txBody>
                    <a:bodyPr/>
                    <a:lstStyle/>
                    <a:p>
                      <a:pPr marL="635" algn="ctr">
                        <a:lnSpc>
                          <a:spcPct val="100000"/>
                        </a:lnSpc>
                        <a:spcBef>
                          <a:spcPts val="280"/>
                        </a:spcBef>
                      </a:pPr>
                      <a:r>
                        <a:rPr lang="kk-KZ" sz="2400" b="1" spc="-5" dirty="0" smtClean="0">
                          <a:latin typeface="Times New Roman"/>
                          <a:cs typeface="Times New Roman"/>
                        </a:rPr>
                        <a:t>Ұйқы</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0"/>
                        </a:spcBef>
                      </a:pPr>
                      <a:r>
                        <a:rPr sz="2400" b="1" dirty="0">
                          <a:latin typeface="Times New Roman"/>
                          <a:cs typeface="Times New Roman"/>
                        </a:rPr>
                        <a:t>0,46±0,08</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0"/>
                        </a:spcBef>
                      </a:pPr>
                      <a:r>
                        <a:rPr sz="2400" b="1" dirty="0">
                          <a:latin typeface="Times New Roman"/>
                          <a:cs typeface="Times New Roman"/>
                        </a:rPr>
                        <a:t>0.18±0,02</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98576">
                <a:tc>
                  <a:txBody>
                    <a:bodyPr/>
                    <a:lstStyle/>
                    <a:p>
                      <a:pPr algn="ctr">
                        <a:lnSpc>
                          <a:spcPct val="100000"/>
                        </a:lnSpc>
                        <a:spcBef>
                          <a:spcPts val="280"/>
                        </a:spcBef>
                      </a:pPr>
                      <a:r>
                        <a:rPr lang="kk-KZ" sz="2400" b="1" spc="-15" dirty="0" smtClean="0">
                          <a:latin typeface="Times New Roman"/>
                          <a:cs typeface="Times New Roman"/>
                        </a:rPr>
                        <a:t>Сергектік кезеңі</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80"/>
                        </a:spcBef>
                      </a:pPr>
                      <a:r>
                        <a:rPr sz="2400" b="1" spc="-20" dirty="0">
                          <a:latin typeface="Times New Roman"/>
                          <a:cs typeface="Times New Roman"/>
                        </a:rPr>
                        <a:t>0,71±0,11</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0"/>
                        </a:spcBef>
                      </a:pPr>
                      <a:r>
                        <a:rPr sz="2400" b="1" spc="-5" dirty="0">
                          <a:latin typeface="Times New Roman"/>
                          <a:cs typeface="Times New Roman"/>
                        </a:rPr>
                        <a:t>0,25±0,03</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27150">
                <a:tc>
                  <a:txBody>
                    <a:bodyPr/>
                    <a:lstStyle/>
                    <a:p>
                      <a:pPr marL="611505" marR="262255" indent="-341630" algn="ctr">
                        <a:lnSpc>
                          <a:spcPct val="100000"/>
                        </a:lnSpc>
                        <a:spcBef>
                          <a:spcPts val="280"/>
                        </a:spcBef>
                      </a:pPr>
                      <a:r>
                        <a:rPr sz="2400" b="1" smtClean="0">
                          <a:latin typeface="Times New Roman"/>
                          <a:cs typeface="Times New Roman"/>
                        </a:rPr>
                        <a:t>Им</a:t>
                      </a:r>
                      <a:r>
                        <a:rPr sz="2400" b="1" spc="-40" smtClean="0">
                          <a:latin typeface="Times New Roman"/>
                          <a:cs typeface="Times New Roman"/>
                        </a:rPr>
                        <a:t>м</a:t>
                      </a:r>
                      <a:r>
                        <a:rPr sz="2400" b="1" smtClean="0">
                          <a:latin typeface="Times New Roman"/>
                          <a:cs typeface="Times New Roman"/>
                        </a:rPr>
                        <a:t>обил</a:t>
                      </a:r>
                      <a:r>
                        <a:rPr sz="2400" b="1" spc="-10" smtClean="0">
                          <a:latin typeface="Times New Roman"/>
                          <a:cs typeface="Times New Roman"/>
                        </a:rPr>
                        <a:t>и</a:t>
                      </a:r>
                      <a:r>
                        <a:rPr sz="2400" b="1" smtClean="0">
                          <a:latin typeface="Times New Roman"/>
                          <a:cs typeface="Times New Roman"/>
                        </a:rPr>
                        <a:t>за</a:t>
                      </a:r>
                      <a:r>
                        <a:rPr lang="kk-KZ" sz="2400" b="1" dirty="0" smtClean="0">
                          <a:latin typeface="Times New Roman"/>
                          <a:cs typeface="Times New Roman"/>
                        </a:rPr>
                        <a:t>-</a:t>
                      </a:r>
                      <a:r>
                        <a:rPr sz="2400" b="1" spc="-10" smtClean="0">
                          <a:latin typeface="Times New Roman"/>
                          <a:cs typeface="Times New Roman"/>
                        </a:rPr>
                        <a:t>ц</a:t>
                      </a:r>
                      <a:r>
                        <a:rPr sz="2400" b="1" spc="-5" smtClean="0">
                          <a:latin typeface="Times New Roman"/>
                          <a:cs typeface="Times New Roman"/>
                        </a:rPr>
                        <a:t>и</a:t>
                      </a:r>
                      <a:r>
                        <a:rPr lang="kk-KZ" sz="2400" b="1" spc="-5" dirty="0" smtClean="0">
                          <a:latin typeface="Times New Roman"/>
                          <a:cs typeface="Times New Roman"/>
                        </a:rPr>
                        <a:t>ялық </a:t>
                      </a:r>
                      <a:r>
                        <a:rPr sz="2400" b="1" spc="5" smtClean="0">
                          <a:latin typeface="Times New Roman"/>
                          <a:cs typeface="Times New Roman"/>
                        </a:rPr>
                        <a:t>стресс</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0"/>
                        </a:spcBef>
                      </a:pPr>
                      <a:r>
                        <a:rPr sz="2400" b="1" dirty="0">
                          <a:latin typeface="Times New Roman"/>
                          <a:cs typeface="Times New Roman"/>
                        </a:rPr>
                        <a:t>2,80+0,71</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0"/>
                        </a:spcBef>
                      </a:pPr>
                      <a:r>
                        <a:rPr sz="2400" b="1" dirty="0">
                          <a:latin typeface="Times New Roman"/>
                          <a:cs typeface="Times New Roman"/>
                        </a:rPr>
                        <a:t>2,40±0,51</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822896">
                <a:tc>
                  <a:txBody>
                    <a:bodyPr/>
                    <a:lstStyle/>
                    <a:p>
                      <a:pPr marL="648335" marR="296545" indent="-48895" algn="ctr">
                        <a:lnSpc>
                          <a:spcPct val="100000"/>
                        </a:lnSpc>
                        <a:spcBef>
                          <a:spcPts val="285"/>
                        </a:spcBef>
                      </a:pPr>
                      <a:r>
                        <a:rPr lang="kk-KZ" sz="2400" b="1" spc="-5" dirty="0" smtClean="0">
                          <a:latin typeface="Times New Roman"/>
                          <a:cs typeface="Times New Roman"/>
                        </a:rPr>
                        <a:t>Сою кезіндегі с</a:t>
                      </a:r>
                      <a:r>
                        <a:rPr sz="2400" b="1" spc="-5" smtClean="0">
                          <a:latin typeface="Times New Roman"/>
                          <a:cs typeface="Times New Roman"/>
                        </a:rPr>
                        <a:t>тресс </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5"/>
                        </a:spcBef>
                      </a:pPr>
                      <a:r>
                        <a:rPr sz="2400" b="1" dirty="0">
                          <a:latin typeface="Times New Roman"/>
                          <a:cs typeface="Times New Roman"/>
                        </a:rPr>
                        <a:t>7,60±0,77</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5"/>
                        </a:spcBef>
                      </a:pPr>
                      <a:r>
                        <a:rPr sz="2400" b="1" dirty="0">
                          <a:latin typeface="Times New Roman"/>
                          <a:cs typeface="Times New Roman"/>
                        </a:rPr>
                        <a:t>15,0±0,61</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34823"/>
            <a:ext cx="8382001" cy="752129"/>
          </a:xfrm>
          <a:prstGeom prst="rect">
            <a:avLst/>
          </a:prstGeom>
        </p:spPr>
        <p:txBody>
          <a:bodyPr vert="horz" wrap="square" lIns="0" tIns="13335" rIns="0" bIns="0" rtlCol="0">
            <a:spAutoFit/>
          </a:bodyPr>
          <a:lstStyle/>
          <a:p>
            <a:pPr marL="1076325" marR="5080" indent="-1064260" algn="ctr">
              <a:lnSpc>
                <a:spcPct val="100000"/>
              </a:lnSpc>
              <a:spcBef>
                <a:spcPts val="105"/>
              </a:spcBef>
            </a:pPr>
            <a:r>
              <a:rPr lang="kk-KZ" dirty="0" smtClean="0">
                <a:latin typeface="Times New Roman" pitchFamily="18" charset="0"/>
                <a:cs typeface="Times New Roman" pitchFamily="18" charset="0"/>
              </a:rPr>
              <a:t>Стресс  кезіндегі </a:t>
            </a:r>
            <a:br>
              <a:rPr lang="kk-KZ" dirty="0" smtClean="0">
                <a:latin typeface="Times New Roman" pitchFamily="18" charset="0"/>
                <a:cs typeface="Times New Roman" pitchFamily="18" charset="0"/>
              </a:rPr>
            </a:br>
            <a:r>
              <a:rPr smtClean="0">
                <a:latin typeface="Times New Roman" pitchFamily="18" charset="0"/>
                <a:cs typeface="Times New Roman" pitchFamily="18" charset="0"/>
              </a:rPr>
              <a:t>глюкокортикоид</a:t>
            </a:r>
            <a:r>
              <a:rPr lang="kk-KZ" dirty="0" smtClean="0">
                <a:latin typeface="Times New Roman" pitchFamily="18" charset="0"/>
                <a:cs typeface="Times New Roman" pitchFamily="18" charset="0"/>
              </a:rPr>
              <a:t>тер мен </a:t>
            </a:r>
            <a:r>
              <a:rPr spc="-20" smtClean="0">
                <a:latin typeface="Times New Roman" pitchFamily="18" charset="0"/>
                <a:cs typeface="Times New Roman" pitchFamily="18" charset="0"/>
              </a:rPr>
              <a:t> </a:t>
            </a:r>
            <a:r>
              <a:rPr spc="-15" smtClean="0">
                <a:latin typeface="Times New Roman" pitchFamily="18" charset="0"/>
                <a:cs typeface="Times New Roman" pitchFamily="18" charset="0"/>
              </a:rPr>
              <a:t>катехоламин</a:t>
            </a:r>
            <a:r>
              <a:rPr lang="kk-KZ" spc="-15" dirty="0" smtClean="0">
                <a:latin typeface="Times New Roman" pitchFamily="18" charset="0"/>
                <a:cs typeface="Times New Roman" pitchFamily="18" charset="0"/>
              </a:rPr>
              <a:t>дердің әсері</a:t>
            </a:r>
            <a:endParaRPr>
              <a:latin typeface="Times New Roman" pitchFamily="18" charset="0"/>
              <a:cs typeface="Times New Roman" pitchFamily="18" charset="0"/>
            </a:endParaRPr>
          </a:p>
        </p:txBody>
      </p:sp>
      <p:pic>
        <p:nvPicPr>
          <p:cNvPr id="3" name="object 3"/>
          <p:cNvPicPr/>
          <p:nvPr/>
        </p:nvPicPr>
        <p:blipFill>
          <a:blip r:embed="rId2" cstate="print"/>
          <a:stretch>
            <a:fillRect/>
          </a:stretch>
        </p:blipFill>
        <p:spPr>
          <a:xfrm>
            <a:off x="9144" y="1219200"/>
            <a:ext cx="8906256" cy="54924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533400" y="381000"/>
            <a:ext cx="82296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Оның болуы міндетті емес және ол организм факторға ұзақ уақыт әсер еткенде туындаған бұзылуларды толығымен өтей алмаған кезде пайда болады.</a:t>
            </a:r>
            <a:endParaRPr kumimoji="0" lang="ru-RU" sz="2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Сонымен қатар, көптеген бейімделу процестері сияқты, жалпы бейімделу синдромы белгілі бір шектерде ұсынылады, яғни оның орындылығы салыстырмалы. Стресс факторлары мен дененің оларға реакцияларының мұндай комбинациясы мүмкін, оларды патологиялық реакциялар немесе күйзеліс деп санау керек, өйткені стресстерге бұл реакциялар патологияның әртүрлі формаларының пайда болуына әкеледі.</a:t>
            </a:r>
            <a:endParaRPr kumimoji="0" lang="ru-RU" sz="2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Ф. З. Меерсон (1981) және Ф. З. Меерсон, М. Г. Пшенникова (1988) «жеке бейімделуді» «өмір барысында дамып келе жатқан процесс, нәтижесінде ағза белгілі бір экологиялық факторға төзімділікке ие болады және осылайша бұрын өмірмен үйлеспейтін жағдайларда өмір сүруге және шешілмейтін мәселелерді шешуге мүмкіндік алады» деп анықтайды. Дәл осы авторлар бейімделу процесін «шұғыл-жедел» және «ұзақ мерзімді» бейімделулерге бөледі.</a:t>
            </a:r>
            <a:endParaRPr kumimoji="0" lang="kk-KZ" sz="2200" b="0" i="0" u="none" strike="noStrike" cap="none" normalizeH="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alpha val="75000"/>
          </a:srgbClr>
        </a:solidFill>
        <a:effectLst/>
      </p:bgPr>
    </p:bg>
    <p:spTree>
      <p:nvGrpSpPr>
        <p:cNvPr id="1" name=""/>
        <p:cNvGrpSpPr/>
        <p:nvPr/>
      </p:nvGrpSpPr>
      <p:grpSpPr>
        <a:xfrm>
          <a:off x="0" y="0"/>
          <a:ext cx="0" cy="0"/>
          <a:chOff x="0" y="0"/>
          <a:chExt cx="0" cy="0"/>
        </a:xfrm>
      </p:grpSpPr>
      <p:sp>
        <p:nvSpPr>
          <p:cNvPr id="3" name="Прямоугольник 2"/>
          <p:cNvSpPr/>
          <p:nvPr/>
        </p:nvSpPr>
        <p:spPr>
          <a:xfrm>
            <a:off x="457200" y="457200"/>
            <a:ext cx="8001000" cy="5847755"/>
          </a:xfrm>
          <a:prstGeom prst="rect">
            <a:avLst/>
          </a:prstGeom>
        </p:spPr>
        <p:txBody>
          <a:bodyPr wrap="square">
            <a:spAutoFit/>
          </a:bodyPr>
          <a:lstStyle/>
          <a:p>
            <a:pPr algn="just"/>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Бірінші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кезең </a:t>
            </a:r>
            <a:r>
              <a:rPr lang="ru-RU" sz="2200"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"төтенше" (шұғыл бейімделу</a:t>
            </a:r>
            <a:r>
              <a:rPr lang="ru-RU" sz="2200" b="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физиологиялық және патогендік</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фактордың немесе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қоршаған ортаның өзгерген жағдайларының әсерінің басында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дамиды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Бейімделуге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жауап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беретін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функционалды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жүйелерді жұмылдырумен сипатталатын</a:t>
            </a:r>
            <a:r>
              <a:rPr lang="ru-RU" sz="2200" dirty="0" smtClean="0">
                <a:latin typeface="Times New Roman" pitchFamily="18" charset="0"/>
                <a:cs typeface="Times New Roman" pitchFamily="18" charset="0"/>
              </a:rPr>
              <a:t> стресс </a:t>
            </a:r>
            <a:r>
              <a:rPr lang="ru-RU" sz="2200" dirty="0" err="1" smtClean="0">
                <a:latin typeface="Times New Roman" pitchFamily="18" charset="0"/>
                <a:cs typeface="Times New Roman" pitchFamily="18" charset="0"/>
              </a:rPr>
              <a:t>реакциясы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дамиды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Бұл жағдайда бірінші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кезекте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қан айналымы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және тыныс</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алу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жүйелері жауап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береді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Бұл реакцияларды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гормоналды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факторлардың, атап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айтқанда бүйрек үсті безінің медулла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гормондарының </a:t>
            </a: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катехоламиндер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кең қатысуымен орталық жүйке жүйесі басқарады, бұл өз кезегінде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симпатикалық жүйенің тонусының жоғарылауымен бірге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жүреді.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Симпатикалық-адреналды жүйені белсендірудің салдары-бұл катаболикалық сипаттағы және денені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қажетті энергиямен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қамтамасыз ететін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вегетативті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функциялардың ауысуы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жақын арада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қажетті шығындарды болжағандай.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Бұл алдын-алу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шаралары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жоғары вегетативті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орталықтардың "озық" қозуының айқын көрінісі болып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табылады</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838200" y="612845"/>
            <a:ext cx="8077200" cy="5170646"/>
          </a:xfrm>
          <a:prstGeom prst="rect">
            <a:avLst/>
          </a:prstGeom>
        </p:spPr>
        <p:txBody>
          <a:bodyPr wrap="square">
            <a:spAutoFit/>
          </a:bodyPr>
          <a:lstStyle/>
          <a:p>
            <a:pPr algn="just"/>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Екінші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кезең </a:t>
            </a:r>
            <a:r>
              <a:rPr lang="ru-RU" sz="2200"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өтпелі кезең (ұзақ мерзімді</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бейімделу</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кезеңі</a:t>
            </a:r>
            <a:r>
              <a:rPr lang="ru-RU" sz="2200" b="1"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Бұл кезең орталық жүйке жүйесінің жалпы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қозғыштығының төмендеуімен, пайда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болған жаңа жағдайларға бейімделуді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басқаруды қамтамасыз ететін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функционалды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жүйелердің қалыптасуымен сипатталады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Гормоналды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сдысулардың қарқындылығы төмендейді, бастапқыда реакцияға қатыспаған бірқатар жүйелер </a:t>
            </a:r>
            <a:r>
              <a:rPr lang="ru-RU" sz="2200" dirty="0" smtClean="0">
                <a:latin typeface="Times New Roman" pitchFamily="18" charset="0"/>
                <a:cs typeface="Times New Roman" pitchFamily="18" charset="0"/>
              </a:rPr>
              <a:t>мен </a:t>
            </a:r>
            <a:r>
              <a:rPr lang="ru-RU" sz="2200" dirty="0" err="1" smtClean="0">
                <a:latin typeface="Times New Roman" pitchFamily="18" charset="0"/>
                <a:cs typeface="Times New Roman" pitchFamily="18" charset="0"/>
              </a:rPr>
              <a:t>органдар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біртіндеп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қосылады</a:t>
            </a:r>
            <a:r>
              <a:rPr lang="ru-RU" sz="2200" dirty="0" smtClean="0">
                <a:latin typeface="Times New Roman" pitchFamily="18" charset="0"/>
                <a:cs typeface="Times New Roman" pitchFamily="18" charset="0"/>
              </a:rPr>
              <a:t>. Осы </a:t>
            </a:r>
            <a:r>
              <a:rPr lang="ru-RU" sz="2200" dirty="0" err="1" smtClean="0">
                <a:latin typeface="Times New Roman" pitchFamily="18" charset="0"/>
                <a:cs typeface="Times New Roman" pitchFamily="18" charset="0"/>
              </a:rPr>
              <a:t>кезеңде дененің бейімделу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реакциялары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біртіндеп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терең тіндік</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деңгейге ауысады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Гормоналды</a:t>
            </a:r>
            <a:r>
              <a:rPr lang="ru-RU" sz="2200" dirty="0" smtClean="0">
                <a:latin typeface="Times New Roman" pitchFamily="18" charset="0"/>
                <a:cs typeface="Times New Roman" pitchFamily="18" charset="0"/>
              </a:rPr>
              <a:t> фон </a:t>
            </a:r>
            <a:r>
              <a:rPr lang="ru-RU" sz="2200" dirty="0" err="1" smtClean="0">
                <a:latin typeface="Times New Roman" pitchFamily="18" charset="0"/>
                <a:cs typeface="Times New Roman" pitchFamily="18" charset="0"/>
              </a:rPr>
              <a:t>өзгереді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бүйрек үсті безінің кортекс</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гормондары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олардың әсерін күшейтеді</a:t>
            </a:r>
            <a:r>
              <a:rPr lang="ru-RU" sz="2200" dirty="0" smtClean="0">
                <a:latin typeface="Times New Roman" pitchFamily="18" charset="0"/>
                <a:cs typeface="Times New Roman" pitchFamily="18" charset="0"/>
              </a:rPr>
              <a:t>.</a:t>
            </a:r>
          </a:p>
          <a:p>
            <a:pPr algn="just"/>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Бұл фазаның негізгі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ерекшеліктері</a:t>
            </a:r>
            <a:r>
              <a:rPr lang="ru-RU" sz="2200" dirty="0" smtClean="0">
                <a:latin typeface="Times New Roman" pitchFamily="18" charset="0"/>
                <a:cs typeface="Times New Roman" pitchFamily="18" charset="0"/>
              </a:rPr>
              <a:t>:</a:t>
            </a:r>
          </a:p>
          <a:p>
            <a:pPr marL="457200" indent="-457200" algn="just">
              <a:buAutoNum type="arabicParenR"/>
            </a:pPr>
            <a:r>
              <a:rPr lang="ru-RU" sz="2200" dirty="0" err="1" smtClean="0">
                <a:latin typeface="Times New Roman" pitchFamily="18" charset="0"/>
                <a:cs typeface="Times New Roman" pitchFamily="18" charset="0"/>
              </a:rPr>
              <a:t>энергетикалық ресурстарды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жұмылдыру;</a:t>
            </a:r>
            <a:endParaRPr lang="ru-RU" sz="2200" dirty="0" smtClean="0">
              <a:latin typeface="Times New Roman" pitchFamily="18" charset="0"/>
              <a:cs typeface="Times New Roman" pitchFamily="18" charset="0"/>
            </a:endParaRPr>
          </a:p>
          <a:p>
            <a:pPr marL="457200" indent="-457200" algn="just">
              <a:buAutoNum type="arabicParenR"/>
            </a:pPr>
            <a:r>
              <a:rPr lang="ru-RU" sz="2200" dirty="0" err="1" smtClean="0">
                <a:latin typeface="Times New Roman" pitchFamily="18" charset="0"/>
                <a:cs typeface="Times New Roman" pitchFamily="18" charset="0"/>
              </a:rPr>
              <a:t>құрылымдық және ферментативті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ақуыздардың синтезінің жоғарылауы;</a:t>
            </a:r>
            <a:endParaRPr lang="ru-RU" sz="2200" dirty="0" smtClean="0">
              <a:latin typeface="Times New Roman" pitchFamily="18" charset="0"/>
              <a:cs typeface="Times New Roman" pitchFamily="18" charset="0"/>
            </a:endParaRPr>
          </a:p>
          <a:p>
            <a:pPr marL="457200" indent="-457200" algn="just">
              <a:buAutoNum type="arabicParenR"/>
            </a:pPr>
            <a:r>
              <a:rPr lang="ru-RU" sz="2200" dirty="0" err="1" smtClean="0">
                <a:latin typeface="Times New Roman" pitchFamily="18" charset="0"/>
                <a:cs typeface="Times New Roman" pitchFamily="18" charset="0"/>
              </a:rPr>
              <a:t>иммундық жүйелерді жұмылдыру.</a:t>
            </a:r>
            <a:endParaRPr lang="ru-RU" sz="2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457200" y="533400"/>
            <a:ext cx="81534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БЕЙІМДЕЛУДІҢ ТҮСІНІГІ, ТҮРЛЕРІ ЖӘНЕ БИОЛОГИЯЛЫҚ МАҢЫЗЫ</a:t>
            </a:r>
          </a:p>
          <a:p>
            <a:pPr marL="457200" marR="0" lvl="0" indent="-457200" algn="just" defTabSz="914400" rtl="0" eaLnBrk="1" fontAlgn="base" latinLnBrk="0" hangingPunct="1">
              <a:lnSpc>
                <a:spcPct val="100000"/>
              </a:lnSpc>
              <a:spcBef>
                <a:spcPct val="0"/>
              </a:spcBef>
              <a:spcAft>
                <a:spcPct val="0"/>
              </a:spcAft>
              <a:buClrTx/>
              <a:buSzTx/>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Қазіргі физиология мен медицинаның маңызды мәселелерінің бірі - организмнің қоршаған ортаның әртүрлі жағдайларына бейімделу процесінің заңдылықтарын зерттеу.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Өмірінің кез</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келген</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сәтінде денсаулықты сақтау үшін адам</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ағзасы қоршаған ортаның үнемі өзгеріп отыратын</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жағдайларына бейімделуі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керек</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Адамның кез-келген</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іс-әрекетіне бейімделу-бұл организмнің әртүрлі функционалды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жүйелеріне әсер ететін</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күрделі, көп деңгейлі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процесс (Л.</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Киселев, 1986; Ф. З. Меерсон, М. Г.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Пшенникова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1988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 б.).</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барысында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белгілер</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мен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қасиеттер қалыптасады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олар</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тірі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организмдер</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 ең тиімді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болып</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табылады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соның арқасында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организм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белгілі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тіршілік</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ету</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ортасында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өмір сүру қабілетіне ие</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Бейімделу </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(лат. adaptatio бейімделу: синоним: бейімделу, бейімделу реакциялары) - қоршаған орта жағдайлары өзгерген кезде олардың қалыпты өмір сүруін қамтамасыз ететін организмде, популяцияда, түрде, биоценозда жаңа биологиялық қасиеттердің дамуы.</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0" y="609600"/>
            <a:ext cx="7543800" cy="5262979"/>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Өтпелі кезеңнен кейін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үшінші </a:t>
            </a:r>
            <a:r>
              <a:rPr lang="ru-RU" sz="2800" dirty="0" smtClean="0">
                <a:latin typeface="Times New Roman" pitchFamily="18" charset="0"/>
                <a:cs typeface="Times New Roman" pitchFamily="18" charset="0"/>
              </a:rPr>
              <a:t>фаза </a:t>
            </a:r>
            <a:r>
              <a:rPr lang="ru-RU" sz="2800" dirty="0" err="1" smtClean="0">
                <a:latin typeface="Times New Roman" pitchFamily="18" charset="0"/>
                <a:cs typeface="Times New Roman" pitchFamily="18" charset="0"/>
              </a:rPr>
              <a:t>пайда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болады</a:t>
            </a:r>
            <a:r>
              <a:rPr lang="ru-RU" sz="2800" dirty="0" smtClean="0">
                <a:latin typeface="Times New Roman" pitchFamily="18" charset="0"/>
                <a:cs typeface="Times New Roman" pitchFamily="18" charset="0"/>
              </a:rPr>
              <a:t> - </a:t>
            </a:r>
            <a:r>
              <a:rPr lang="ru-RU" sz="2800" dirty="0" err="1" smtClean="0">
                <a:latin typeface="Times New Roman" pitchFamily="18" charset="0"/>
                <a:cs typeface="Times New Roman" pitchFamily="18" charset="0"/>
              </a:rPr>
              <a:t>тұрақты бейімделу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немесе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қарсылық фазасы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Бұл іс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жүзінде бейімделу</a:t>
            </a:r>
            <a:r>
              <a:rPr lang="ru-RU" sz="2800" dirty="0" smtClean="0">
                <a:latin typeface="Times New Roman" pitchFamily="18" charset="0"/>
                <a:cs typeface="Times New Roman" pitchFamily="18" charset="0"/>
              </a:rPr>
              <a:t> - </a:t>
            </a:r>
            <a:r>
              <a:rPr lang="ru-RU" sz="2800" dirty="0" err="1" smtClean="0">
                <a:latin typeface="Times New Roman" pitchFamily="18" charset="0"/>
                <a:cs typeface="Times New Roman" pitchFamily="18" charset="0"/>
              </a:rPr>
              <a:t>бейімделу</a:t>
            </a:r>
            <a:r>
              <a:rPr lang="ru-RU" sz="2800" dirty="0" smtClean="0">
                <a:latin typeface="Times New Roman" pitchFamily="18" charset="0"/>
                <a:cs typeface="Times New Roman" pitchFamily="18" charset="0"/>
              </a:rPr>
              <a:t> - </a:t>
            </a:r>
            <a:r>
              <a:rPr lang="ru-RU" sz="2800" dirty="0" err="1" smtClean="0">
                <a:latin typeface="Times New Roman" pitchFamily="18" charset="0"/>
                <a:cs typeface="Times New Roman" pitchFamily="18" charset="0"/>
              </a:rPr>
              <a:t>және тіндік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жасушалық мембраналық элементтердің жаңа деңгейімен сипатталады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олар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көмекші жүйелердің уақытша белсендірілуіне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байланысты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қалпына келтіріледі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олар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жүзінде бастапқы режимде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жұмыс істей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алады</a:t>
            </a:r>
            <a:r>
              <a:rPr lang="ru-RU" sz="2800" dirty="0" smtClean="0">
                <a:latin typeface="Times New Roman" pitchFamily="18" charset="0"/>
                <a:cs typeface="Times New Roman" pitchFamily="18" charset="0"/>
              </a:rPr>
              <a:t>, ал </a:t>
            </a:r>
            <a:r>
              <a:rPr lang="ru-RU" sz="2800" dirty="0" err="1" smtClean="0">
                <a:latin typeface="Times New Roman" pitchFamily="18" charset="0"/>
                <a:cs typeface="Times New Roman" pitchFamily="18" charset="0"/>
              </a:rPr>
              <a:t>тіндік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процестер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белсендіріліп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жаңа өмір сүру жағдайларына сәйкес келетін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гомеостазды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қамтамасыз етеді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Яғни құрылымдық іздің қалыптасуы аяқталады.</a:t>
            </a:r>
            <a:endParaRPr lang="ru-RU"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 y="304800"/>
            <a:ext cx="8610600" cy="6109365"/>
          </a:xfrm>
          <a:prstGeom prst="rect">
            <a:avLst/>
          </a:prstGeom>
        </p:spPr>
        <p:txBody>
          <a:bodyPr wrap="square">
            <a:spAutoFit/>
          </a:bodyPr>
          <a:lstStyle/>
          <a:p>
            <a:pPr algn="just"/>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Осылайша</a:t>
            </a:r>
            <a:r>
              <a:rPr lang="ru-RU" sz="1700" dirty="0" smtClean="0">
                <a:latin typeface="Times New Roman" pitchFamily="18" charset="0"/>
                <a:cs typeface="Times New Roman" pitchFamily="18" charset="0"/>
              </a:rPr>
              <a:t>, Ф. З. </a:t>
            </a:r>
            <a:r>
              <a:rPr lang="ru-RU" sz="1700" dirty="0" err="1" smtClean="0">
                <a:latin typeface="Times New Roman" pitchFamily="18" charset="0"/>
                <a:cs typeface="Times New Roman" pitchFamily="18" charset="0"/>
              </a:rPr>
              <a:t>Мерсонның шұғыл бейімделуі-бұл организмнің </a:t>
            </a:r>
            <a:r>
              <a:rPr lang="ru-RU" sz="1700" dirty="0" smtClean="0">
                <a:latin typeface="Times New Roman" pitchFamily="18" charset="0"/>
                <a:cs typeface="Times New Roman" pitchFamily="18" charset="0"/>
              </a:rPr>
              <a:t>осы организм </a:t>
            </a:r>
            <a:r>
              <a:rPr lang="ru-RU" sz="1700" dirty="0" err="1" smtClean="0">
                <a:latin typeface="Times New Roman" pitchFamily="18" charset="0"/>
                <a:cs typeface="Times New Roman" pitchFamily="18" charset="0"/>
              </a:rPr>
              <a:t>жасаған жұмысқа шұғыл функционалды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бейімделуі</a:t>
            </a:r>
            <a:r>
              <a:rPr lang="ru-RU" sz="1700" dirty="0" smtClean="0">
                <a:latin typeface="Times New Roman" pitchFamily="18" charset="0"/>
                <a:cs typeface="Times New Roman" pitchFamily="18" charset="0"/>
              </a:rPr>
              <a:t>.</a:t>
            </a:r>
          </a:p>
          <a:p>
            <a:pPr algn="just"/>
            <a:r>
              <a:rPr lang="ru-RU" sz="1700" dirty="0" smtClean="0">
                <a:latin typeface="Times New Roman" pitchFamily="18" charset="0"/>
                <a:cs typeface="Times New Roman" pitchFamily="18" charset="0"/>
              </a:rPr>
              <a:t>      Ф. З. Меерсон (1981) </a:t>
            </a:r>
            <a:r>
              <a:rPr lang="ru-RU" sz="1700" dirty="0" err="1" smtClean="0">
                <a:latin typeface="Times New Roman" pitchFamily="18" charset="0"/>
                <a:cs typeface="Times New Roman" pitchFamily="18" charset="0"/>
              </a:rPr>
              <a:t>және </a:t>
            </a:r>
            <a:r>
              <a:rPr lang="ru-RU" sz="1700" dirty="0" smtClean="0">
                <a:latin typeface="Times New Roman" pitchFamily="18" charset="0"/>
                <a:cs typeface="Times New Roman" pitchFamily="18" charset="0"/>
              </a:rPr>
              <a:t>В.Н. Платонов (1988, 1997) </a:t>
            </a:r>
            <a:r>
              <a:rPr lang="ru-RU" sz="1700" dirty="0" err="1" smtClean="0">
                <a:latin typeface="Times New Roman" pitchFamily="18" charset="0"/>
                <a:cs typeface="Times New Roman" pitchFamily="18" charset="0"/>
              </a:rPr>
              <a:t>бойынша</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ұзақ мерзімді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бейімделу</a:t>
            </a:r>
            <a:r>
              <a:rPr lang="ru-RU" sz="1700" dirty="0" smtClean="0">
                <a:latin typeface="Times New Roman" pitchFamily="18" charset="0"/>
                <a:cs typeface="Times New Roman" pitchFamily="18" charset="0"/>
              </a:rPr>
              <a:t> – </a:t>
            </a:r>
            <a:r>
              <a:rPr lang="ru-RU" sz="1700" dirty="0" err="1" smtClean="0">
                <a:latin typeface="Times New Roman" pitchFamily="18" charset="0"/>
                <a:cs typeface="Times New Roman" pitchFamily="18" charset="0"/>
              </a:rPr>
              <a:t>денеде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бірнеше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рет</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қайталанатын шұғыл бейімделу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әсерлерінің жинақталуы нәтижесінде пайда</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болатын</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ағзадағы құрылымдық өзгерістер </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спорттық педагогикадағы </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кумулятивті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әсер</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деп</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аталады</a:t>
            </a:r>
            <a:r>
              <a:rPr lang="ru-RU" sz="1700" dirty="0" smtClean="0">
                <a:latin typeface="Times New Roman" pitchFamily="18" charset="0"/>
                <a:cs typeface="Times New Roman" pitchFamily="18" charset="0"/>
              </a:rPr>
              <a:t> – Н. И. Волков, 1986).</a:t>
            </a:r>
          </a:p>
          <a:p>
            <a:pPr algn="just"/>
            <a:r>
              <a:rPr lang="ru-RU" sz="1700" dirty="0" smtClean="0">
                <a:latin typeface="Times New Roman" pitchFamily="18" charset="0"/>
                <a:cs typeface="Times New Roman" pitchFamily="18" charset="0"/>
              </a:rPr>
              <a:t>       Ф.З. </a:t>
            </a:r>
            <a:r>
              <a:rPr lang="ru-RU" sz="1700" dirty="0" err="1" smtClean="0">
                <a:latin typeface="Times New Roman" pitchFamily="18" charset="0"/>
                <a:cs typeface="Times New Roman" pitchFamily="18" charset="0"/>
              </a:rPr>
              <a:t>Меерсонның </a:t>
            </a:r>
            <a:r>
              <a:rPr lang="ru-RU" sz="1700" dirty="0" smtClean="0">
                <a:latin typeface="Times New Roman" pitchFamily="18" charset="0"/>
                <a:cs typeface="Times New Roman" pitchFamily="18" charset="0"/>
              </a:rPr>
              <a:t>(1981) </a:t>
            </a:r>
            <a:r>
              <a:rPr lang="ru-RU" sz="1700" dirty="0" err="1" smtClean="0">
                <a:latin typeface="Times New Roman" pitchFamily="18" charset="0"/>
                <a:cs typeface="Times New Roman" pitchFamily="18" charset="0"/>
              </a:rPr>
              <a:t>ұзақ мерзімді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бейімделуінің негізі</a:t>
            </a:r>
            <a:r>
              <a:rPr lang="ru-RU" sz="1700" dirty="0" smtClean="0">
                <a:latin typeface="Times New Roman" pitchFamily="18" charset="0"/>
                <a:cs typeface="Times New Roman" pitchFamily="18" charset="0"/>
              </a:rPr>
              <a:t> нуклеин </a:t>
            </a:r>
            <a:r>
              <a:rPr lang="ru-RU" sz="1700" dirty="0" err="1" smtClean="0">
                <a:latin typeface="Times New Roman" pitchFamily="18" charset="0"/>
                <a:cs typeface="Times New Roman" pitchFamily="18" charset="0"/>
              </a:rPr>
              <a:t>қышқылдары </a:t>
            </a:r>
            <a:r>
              <a:rPr lang="ru-RU" sz="1700" dirty="0" smtClean="0">
                <a:latin typeface="Times New Roman" pitchFamily="18" charset="0"/>
                <a:cs typeface="Times New Roman" pitchFamily="18" charset="0"/>
              </a:rPr>
              <a:t>мен </a:t>
            </a:r>
            <a:r>
              <a:rPr lang="ru-RU" sz="1700" dirty="0" err="1" smtClean="0">
                <a:latin typeface="Times New Roman" pitchFamily="18" charset="0"/>
                <a:cs typeface="Times New Roman" pitchFamily="18" charset="0"/>
              </a:rPr>
              <a:t>ақуыз синтезін</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белсендіру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болып</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табылады</a:t>
            </a:r>
            <a:r>
              <a:rPr lang="ru-RU" sz="1700" dirty="0" smtClean="0">
                <a:latin typeface="Times New Roman" pitchFamily="18" charset="0"/>
                <a:cs typeface="Times New Roman" pitchFamily="18" charset="0"/>
              </a:rPr>
              <a:t>. Ф.З. </a:t>
            </a:r>
            <a:r>
              <a:rPr lang="ru-RU" sz="1700" dirty="0" err="1" smtClean="0">
                <a:latin typeface="Times New Roman" pitchFamily="18" charset="0"/>
                <a:cs typeface="Times New Roman" pitchFamily="18" charset="0"/>
              </a:rPr>
              <a:t>Меерсонның </a:t>
            </a:r>
            <a:r>
              <a:rPr lang="ru-RU" sz="1700" dirty="0" smtClean="0">
                <a:latin typeface="Times New Roman" pitchFamily="18" charset="0"/>
                <a:cs typeface="Times New Roman" pitchFamily="18" charset="0"/>
              </a:rPr>
              <a:t>(1981) </a:t>
            </a:r>
            <a:r>
              <a:rPr lang="ru-RU" sz="1700" dirty="0" err="1" smtClean="0">
                <a:latin typeface="Times New Roman" pitchFamily="18" charset="0"/>
                <a:cs typeface="Times New Roman" pitchFamily="18" charset="0"/>
              </a:rPr>
              <a:t>ұзақ мерзімді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бейімделу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процесінде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оттегі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қоректік және биологиялық белсенді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заттарды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тасымалдаудың жасушаішілік</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жүйелерінің массасы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өсіп</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қуаты артады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басым</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функционалды</a:t>
            </a:r>
            <a:r>
              <a:rPr lang="ru-RU" sz="1700" dirty="0" smtClean="0">
                <a:latin typeface="Times New Roman" pitchFamily="18" charset="0"/>
                <a:cs typeface="Times New Roman" pitchFamily="18" charset="0"/>
              </a:rPr>
              <a:t> жүйелердің қалыптасуы аяқталады, </a:t>
            </a:r>
            <a:r>
              <a:rPr lang="ru-RU" sz="1700" dirty="0" err="1" smtClean="0">
                <a:latin typeface="Times New Roman" pitchFamily="18" charset="0"/>
                <a:cs typeface="Times New Roman" pitchFamily="18" charset="0"/>
              </a:rPr>
              <a:t>бейімделуге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жауапты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барлық органдарда</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ерекше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морфологиялық өзгерістер байқалады</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Тұтастай алғанда</a:t>
            </a:r>
            <a:r>
              <a:rPr lang="ru-RU" sz="1700" dirty="0" smtClean="0">
                <a:latin typeface="Times New Roman" pitchFamily="18" charset="0"/>
                <a:cs typeface="Times New Roman" pitchFamily="18" charset="0"/>
              </a:rPr>
              <a:t>, Ф.З. </a:t>
            </a:r>
            <a:r>
              <a:rPr lang="ru-RU" sz="1700" dirty="0" err="1" smtClean="0">
                <a:latin typeface="Times New Roman" pitchFamily="18" charset="0"/>
                <a:cs typeface="Times New Roman" pitchFamily="18" charset="0"/>
              </a:rPr>
              <a:t>Меерсонның </a:t>
            </a:r>
            <a:r>
              <a:rPr lang="ru-RU" sz="1700" dirty="0" smtClean="0">
                <a:latin typeface="Times New Roman" pitchFamily="18" charset="0"/>
                <a:cs typeface="Times New Roman" pitchFamily="18" charset="0"/>
              </a:rPr>
              <a:t>(1981) </a:t>
            </a:r>
            <a:r>
              <a:rPr lang="ru-RU" sz="1700" dirty="0" err="1" smtClean="0">
                <a:latin typeface="Times New Roman" pitchFamily="18" charset="0"/>
                <a:cs typeface="Times New Roman" pitchFamily="18" charset="0"/>
              </a:rPr>
              <a:t>және оның ізбасарларының бейімделу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процесі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туралы</a:t>
            </a:r>
            <a:r>
              <a:rPr lang="ru-RU" sz="1700" dirty="0" smtClean="0">
                <a:latin typeface="Times New Roman" pitchFamily="18" charset="0"/>
                <a:cs typeface="Times New Roman" pitchFamily="18" charset="0"/>
              </a:rPr>
              <a:t> идея </a:t>
            </a:r>
            <a:r>
              <a:rPr lang="ru-RU" sz="1700" dirty="0" err="1" smtClean="0">
                <a:latin typeface="Times New Roman" pitchFamily="18" charset="0"/>
                <a:cs typeface="Times New Roman" pitchFamily="18" charset="0"/>
              </a:rPr>
              <a:t>тұжырымдамаға сәйкес келеді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оған сәйкес денеге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стресстік</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әсерлердің бірнеше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рет</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қайталануы нәтижесінде ұзақ мерзімді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бейімделу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процестерінің басталуын</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бастайтын</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іздер</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қалдыратын </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шұғыл</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бейімделу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механизмдері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бірдей</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бірнеше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рет</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іске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қосылады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Болашақта </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бейімделу</a:t>
            </a:r>
            <a:r>
              <a:rPr lang="ru-RU" sz="1700" dirty="0" smtClean="0">
                <a:latin typeface="Times New Roman" pitchFamily="18" charset="0"/>
                <a:cs typeface="Times New Roman" pitchFamily="18" charset="0"/>
              </a:rPr>
              <a:t>" - "</a:t>
            </a:r>
            <a:r>
              <a:rPr lang="ru-RU" sz="1700" dirty="0" err="1" smtClean="0">
                <a:latin typeface="Times New Roman" pitchFamily="18" charset="0"/>
                <a:cs typeface="Times New Roman" pitchFamily="18" charset="0"/>
              </a:rPr>
              <a:t>бейімделу</a:t>
            </a:r>
            <a:r>
              <a:rPr lang="ru-RU" sz="1700" dirty="0" smtClean="0">
                <a:latin typeface="Times New Roman" pitchFamily="18" charset="0"/>
                <a:cs typeface="Times New Roman" pitchFamily="18" charset="0"/>
              </a:rPr>
              <a:t>" - </a:t>
            </a:r>
            <a:r>
              <a:rPr lang="ru-RU" sz="1700" dirty="0" err="1" smtClean="0">
                <a:latin typeface="Times New Roman" pitchFamily="18" charset="0"/>
                <a:cs typeface="Times New Roman" pitchFamily="18" charset="0"/>
              </a:rPr>
              <a:t>"қайта бейімделу</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циклдары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ауысады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Бұл жағдайда </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бейімделу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жұмыс мүшелері </a:t>
            </a:r>
            <a:r>
              <a:rPr lang="ru-RU" sz="1700" dirty="0" smtClean="0">
                <a:latin typeface="Times New Roman" pitchFamily="18" charset="0"/>
                <a:cs typeface="Times New Roman" pitchFamily="18" charset="0"/>
              </a:rPr>
              <a:t>мен </a:t>
            </a:r>
            <a:r>
              <a:rPr lang="ru-RU" sz="1700" dirty="0" err="1" smtClean="0">
                <a:latin typeface="Times New Roman" pitchFamily="18" charset="0"/>
                <a:cs typeface="Times New Roman" pitchFamily="18" charset="0"/>
              </a:rPr>
              <a:t>тіндерінің сөзсіз гипертрофиясы</a:t>
            </a:r>
            <a:r>
              <a:rPr lang="ru-RU" sz="1700" dirty="0" smtClean="0">
                <a:latin typeface="Times New Roman" pitchFamily="18" charset="0"/>
                <a:cs typeface="Times New Roman" pitchFamily="18" charset="0"/>
              </a:rPr>
              <a:t> бар </a:t>
            </a:r>
            <a:r>
              <a:rPr lang="ru-RU" sz="1700" dirty="0" err="1" smtClean="0">
                <a:latin typeface="Times New Roman" pitchFamily="18" charset="0"/>
                <a:cs typeface="Times New Roman" pitchFamily="18" charset="0"/>
              </a:rPr>
              <a:t>дененің физиологиялық жүйелерінің қуатының </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Функционалды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және құрылымдық</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жоғарылауымен сипатталады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Өз кезегінде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деадаптация</a:t>
            </a:r>
            <a:r>
              <a:rPr lang="ru-RU" sz="1700" dirty="0" smtClean="0">
                <a:latin typeface="Times New Roman" pitchFamily="18" charset="0"/>
                <a:cs typeface="Times New Roman" pitchFamily="18" charset="0"/>
              </a:rPr>
              <a:t> "- </a:t>
            </a:r>
            <a:r>
              <a:rPr lang="ru-RU" sz="1700" dirty="0" err="1" smtClean="0">
                <a:latin typeface="Times New Roman" pitchFamily="18" charset="0"/>
                <a:cs typeface="Times New Roman" pitchFamily="18" charset="0"/>
              </a:rPr>
              <a:t>бұл ұзақ мерзімді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бейімделу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процесінде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алынған мүшелер </a:t>
            </a:r>
            <a:r>
              <a:rPr lang="ru-RU" sz="1700" dirty="0" smtClean="0">
                <a:latin typeface="Times New Roman" pitchFamily="18" charset="0"/>
                <a:cs typeface="Times New Roman" pitchFamily="18" charset="0"/>
              </a:rPr>
              <a:t>мен </a:t>
            </a:r>
            <a:r>
              <a:rPr lang="ru-RU" sz="1700" dirty="0" err="1" smtClean="0">
                <a:latin typeface="Times New Roman" pitchFamily="18" charset="0"/>
                <a:cs typeface="Times New Roman" pitchFamily="18" charset="0"/>
              </a:rPr>
              <a:t>тіндердің қасиеттерін жоғалту</a:t>
            </a:r>
            <a:r>
              <a:rPr lang="ru-RU" sz="1700" dirty="0" smtClean="0">
                <a:latin typeface="Times New Roman" pitchFamily="18" charset="0"/>
                <a:cs typeface="Times New Roman" pitchFamily="18" charset="0"/>
              </a:rPr>
              <a:t>, ал" </a:t>
            </a:r>
            <a:r>
              <a:rPr lang="ru-RU" sz="1700" dirty="0" err="1" smtClean="0">
                <a:latin typeface="Times New Roman" pitchFamily="18" charset="0"/>
                <a:cs typeface="Times New Roman" pitchFamily="18" charset="0"/>
              </a:rPr>
              <a:t>реадаптация</a:t>
            </a:r>
            <a:r>
              <a:rPr lang="ru-RU" sz="1700" dirty="0" smtClean="0">
                <a:latin typeface="Times New Roman" pitchFamily="18" charset="0"/>
                <a:cs typeface="Times New Roman" pitchFamily="18" charset="0"/>
              </a:rPr>
              <a:t> " - </a:t>
            </a:r>
            <a:r>
              <a:rPr lang="ru-RU" sz="1700" dirty="0" err="1" smtClean="0">
                <a:latin typeface="Times New Roman" pitchFamily="18" charset="0"/>
                <a:cs typeface="Times New Roman" pitchFamily="18" charset="0"/>
              </a:rPr>
              <a:t>организмнің белгілі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бір</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факторларға </a:t>
            </a:r>
            <a:r>
              <a:rPr lang="ru-RU" sz="1700" dirty="0" smtClean="0">
                <a:latin typeface="Times New Roman" pitchFamily="18" charset="0"/>
                <a:cs typeface="Times New Roman" pitchFamily="18" charset="0"/>
              </a:rPr>
              <a:t>(</a:t>
            </a:r>
            <a:r>
              <a:rPr lang="ru-RU" sz="1700" dirty="0" err="1" smtClean="0">
                <a:latin typeface="Times New Roman" pitchFamily="18" charset="0"/>
                <a:cs typeface="Times New Roman" pitchFamily="18" charset="0"/>
              </a:rPr>
              <a:t>спортта</a:t>
            </a:r>
            <a:r>
              <a:rPr lang="ru-RU" sz="1700" dirty="0" smtClean="0">
                <a:latin typeface="Times New Roman" pitchFamily="18" charset="0"/>
                <a:cs typeface="Times New Roman" pitchFamily="18" charset="0"/>
              </a:rPr>
              <a:t> – "</a:t>
            </a:r>
            <a:r>
              <a:rPr lang="ru-RU" sz="1700" dirty="0" err="1" smtClean="0">
                <a:latin typeface="Times New Roman" pitchFamily="18" charset="0"/>
                <a:cs typeface="Times New Roman" pitchFamily="18" charset="0"/>
              </a:rPr>
              <a:t>физикалық белсенділікке</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қайта бейімделуі</a:t>
            </a:r>
            <a:r>
              <a:rPr lang="ru-RU" sz="1700" dirty="0" smtClean="0">
                <a:latin typeface="Times New Roman" pitchFamily="18" charset="0"/>
                <a:cs typeface="Times New Roman" pitchFamily="18" charset="0"/>
              </a:rPr>
              <a:t> </a:t>
            </a:r>
            <a:r>
              <a:rPr lang="kk-KZ" sz="1700" dirty="0" smtClean="0">
                <a:latin typeface="Times New Roman" pitchFamily="18" charset="0"/>
                <a:cs typeface="Times New Roman" pitchFamily="18" charset="0"/>
              </a:rPr>
              <a:t>барлық органдарда ерекше морфологиялық өзгерістер байқалады.</a:t>
            </a:r>
            <a:r>
              <a:rPr lang="ru-RU" sz="1700" dirty="0" smtClean="0">
                <a:latin typeface="Times New Roman" pitchFamily="18" charset="0"/>
                <a:cs typeface="Times New Roman" pitchFamily="18" charset="0"/>
              </a:rPr>
              <a:t>.</a:t>
            </a:r>
            <a:endParaRPr lang="ru-RU" sz="17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81000" y="457200"/>
            <a:ext cx="8305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Тұтастай алғанда, Ф.З. Меерсонның (1981) және оның ізбасарларының бейімделу процесі туралы идея тұжырымдамаға сәйкес келеді, оған сәйкес денеге "стресстік" әсерлердің бірнеше рет қайталануы нәтижесінде ұзақ мерзімді бейімделу процестерінің басталуын бастайтын "іздер" қалдыратын "шұғыл" бейімделу механизмдері бірдей бірнеше рет іске қосылады. Болашақта "бейімделу" - "бейімделу" - "қайта бейімделу"циклдары ауысады. Бұл жағдайда "бейімделу" жұмыс мүшелері мен тіндерінің сөзсіз гипертрофиясы бар дененің физиологиялық жүйелерінің қуатының (Функционалды және құрылымдық) жоғарылауымен сипатталады. Өз кезегінде," деадаптация "- бұл ұзақ мерзімді бейімделу процесінде алынған мүшелер мен тіндердің қасиеттерін жоғалту, ал" реадаптация " - организмнің белгілі бір факторларға (спортта – "физикалық белсенділікке") қайта бейімделуі.</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199" y="228600"/>
            <a:ext cx="6781801" cy="750847"/>
          </a:xfrm>
          <a:prstGeom prst="rect">
            <a:avLst/>
          </a:prstGeom>
        </p:spPr>
        <p:txBody>
          <a:bodyPr vert="horz" wrap="square" lIns="0" tIns="12065" rIns="0" bIns="0" rtlCol="0">
            <a:spAutoFit/>
          </a:bodyPr>
          <a:lstStyle/>
          <a:p>
            <a:pPr marL="1207770" marR="5080" indent="-1195705" algn="just">
              <a:lnSpc>
                <a:spcPct val="100000"/>
              </a:lnSpc>
              <a:spcBef>
                <a:spcPts val="95"/>
              </a:spcBef>
            </a:pPr>
            <a:r>
              <a:rPr lang="kk-KZ" i="0" spc="-50" dirty="0" smtClean="0">
                <a:latin typeface="Times New Roman" pitchFamily="18" charset="0"/>
                <a:cs typeface="Times New Roman" pitchFamily="18" charset="0"/>
              </a:rPr>
              <a:t>Бейімделудің қалыптасуының сызбасы</a:t>
            </a:r>
            <a:r>
              <a:rPr i="0" spc="-10" smtClean="0">
                <a:latin typeface="Times New Roman" pitchFamily="18" charset="0"/>
                <a:cs typeface="Times New Roman" pitchFamily="18" charset="0"/>
              </a:rPr>
              <a:t> </a:t>
            </a:r>
            <a:r>
              <a:rPr lang="kk-KZ" i="0" spc="-10" dirty="0" smtClean="0">
                <a:latin typeface="Times New Roman" pitchFamily="18" charset="0"/>
                <a:cs typeface="Times New Roman" pitchFamily="18" charset="0"/>
              </a:rPr>
              <a:t/>
            </a:r>
            <a:br>
              <a:rPr lang="kk-KZ" i="0" spc="-10" dirty="0" smtClean="0">
                <a:latin typeface="Times New Roman" pitchFamily="18" charset="0"/>
                <a:cs typeface="Times New Roman" pitchFamily="18" charset="0"/>
              </a:rPr>
            </a:br>
            <a:r>
              <a:rPr i="0" spc="-1095" smtClean="0">
                <a:latin typeface="Times New Roman" pitchFamily="18" charset="0"/>
                <a:cs typeface="Times New Roman" pitchFamily="18" charset="0"/>
              </a:rPr>
              <a:t> </a:t>
            </a:r>
            <a:r>
              <a:rPr i="0" spc="-5" smtClean="0">
                <a:latin typeface="Times New Roman" pitchFamily="18" charset="0"/>
                <a:cs typeface="Times New Roman" pitchFamily="18" charset="0"/>
              </a:rPr>
              <a:t>(</a:t>
            </a:r>
            <a:r>
              <a:rPr i="0" spc="-30" smtClean="0">
                <a:latin typeface="Times New Roman" pitchFamily="18" charset="0"/>
                <a:cs typeface="Times New Roman" pitchFamily="18" charset="0"/>
              </a:rPr>
              <a:t>Ф.З.Меерсон</a:t>
            </a:r>
            <a:r>
              <a:rPr lang="kk-KZ" i="0" spc="-30" dirty="0" smtClean="0">
                <a:latin typeface="Times New Roman" pitchFamily="18" charset="0"/>
                <a:cs typeface="Times New Roman" pitchFamily="18" charset="0"/>
              </a:rPr>
              <a:t> бойынша</a:t>
            </a:r>
            <a:r>
              <a:rPr i="0" spc="-30" smtClean="0">
                <a:latin typeface="Times New Roman" pitchFamily="18" charset="0"/>
                <a:cs typeface="Times New Roman" pitchFamily="18" charset="0"/>
              </a:rPr>
              <a:t>,</a:t>
            </a:r>
            <a:r>
              <a:rPr i="0" spc="20" smtClean="0">
                <a:latin typeface="Times New Roman" pitchFamily="18" charset="0"/>
                <a:cs typeface="Times New Roman" pitchFamily="18" charset="0"/>
              </a:rPr>
              <a:t> </a:t>
            </a:r>
            <a:r>
              <a:rPr i="0" spc="-10" dirty="0">
                <a:latin typeface="Times New Roman" pitchFamily="18" charset="0"/>
                <a:cs typeface="Times New Roman" pitchFamily="18" charset="0"/>
              </a:rPr>
              <a:t>1986)</a:t>
            </a:r>
            <a:endParaRPr>
              <a:latin typeface="Times New Roman" pitchFamily="18" charset="0"/>
              <a:cs typeface="Times New Roman" pitchFamily="18" charset="0"/>
            </a:endParaRPr>
          </a:p>
        </p:txBody>
      </p:sp>
      <p:pic>
        <p:nvPicPr>
          <p:cNvPr id="3" name="object 3"/>
          <p:cNvPicPr/>
          <p:nvPr/>
        </p:nvPicPr>
        <p:blipFill>
          <a:blip r:embed="rId2" cstate="print"/>
          <a:stretch>
            <a:fillRect/>
          </a:stretch>
        </p:blipFill>
        <p:spPr>
          <a:xfrm>
            <a:off x="76200" y="1143000"/>
            <a:ext cx="8915400" cy="553364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320"/>
            <a:ext cx="8229600" cy="900888"/>
          </a:xfrm>
          <a:prstGeom prst="rect">
            <a:avLst/>
          </a:prstGeom>
          <a:solidFill>
            <a:srgbClr val="83FC85"/>
          </a:solidFill>
        </p:spPr>
        <p:txBody>
          <a:bodyPr vert="horz" wrap="square" lIns="0" tIns="221615" rIns="0" bIns="0" rtlCol="0">
            <a:spAutoFit/>
          </a:bodyPr>
          <a:lstStyle/>
          <a:p>
            <a:pPr algn="ctr">
              <a:lnSpc>
                <a:spcPct val="100000"/>
              </a:lnSpc>
              <a:spcBef>
                <a:spcPts val="1745"/>
              </a:spcBef>
            </a:pPr>
            <a:r>
              <a:rPr lang="kk-KZ" sz="4400" i="0" spc="-35" dirty="0" smtClean="0">
                <a:latin typeface="Times New Roman" pitchFamily="18" charset="0"/>
                <a:cs typeface="Times New Roman" pitchFamily="18" charset="0"/>
              </a:rPr>
              <a:t>Қорытынды </a:t>
            </a:r>
            <a:endParaRPr sz="4400">
              <a:latin typeface="Times New Roman" pitchFamily="18" charset="0"/>
              <a:cs typeface="Times New Roman" pitchFamily="18" charset="0"/>
            </a:endParaRPr>
          </a:p>
        </p:txBody>
      </p:sp>
      <p:sp>
        <p:nvSpPr>
          <p:cNvPr id="3" name="object 3"/>
          <p:cNvSpPr/>
          <p:nvPr/>
        </p:nvSpPr>
        <p:spPr>
          <a:xfrm>
            <a:off x="457200" y="1600200"/>
            <a:ext cx="8229600" cy="4526280"/>
          </a:xfrm>
          <a:custGeom>
            <a:avLst/>
            <a:gdLst/>
            <a:ahLst/>
            <a:cxnLst/>
            <a:rect l="l" t="t" r="r" b="b"/>
            <a:pathLst>
              <a:path w="8229600" h="4526280">
                <a:moveTo>
                  <a:pt x="8229600" y="0"/>
                </a:moveTo>
                <a:lnTo>
                  <a:pt x="0" y="0"/>
                </a:lnTo>
                <a:lnTo>
                  <a:pt x="0" y="4526280"/>
                </a:lnTo>
                <a:lnTo>
                  <a:pt x="8229600" y="4526280"/>
                </a:lnTo>
                <a:lnTo>
                  <a:pt x="8229600" y="0"/>
                </a:lnTo>
                <a:close/>
              </a:path>
            </a:pathLst>
          </a:custGeom>
          <a:solidFill>
            <a:srgbClr val="BADFE2"/>
          </a:solidFill>
        </p:spPr>
        <p:txBody>
          <a:bodyPr wrap="square" lIns="0" tIns="0" rIns="0" bIns="0" rtlCol="0"/>
          <a:lstStyle/>
          <a:p>
            <a:endParaRPr/>
          </a:p>
        </p:txBody>
      </p:sp>
      <p:sp>
        <p:nvSpPr>
          <p:cNvPr id="4" name="object 4"/>
          <p:cNvSpPr txBox="1"/>
          <p:nvPr/>
        </p:nvSpPr>
        <p:spPr>
          <a:xfrm>
            <a:off x="535940" y="1538986"/>
            <a:ext cx="7871459" cy="4345420"/>
          </a:xfrm>
          <a:prstGeom prst="rect">
            <a:avLst/>
          </a:prstGeom>
        </p:spPr>
        <p:txBody>
          <a:bodyPr vert="horz" wrap="square" lIns="0" tIns="97155" rIns="0" bIns="0" rtlCol="0">
            <a:spAutoFit/>
          </a:bodyPr>
          <a:lstStyle/>
          <a:p>
            <a:pPr marL="355600" marR="512445" indent="-342900" algn="just">
              <a:lnSpc>
                <a:spcPct val="80000"/>
              </a:lnSpc>
              <a:spcBef>
                <a:spcPts val="765"/>
              </a:spcBef>
              <a:buFont typeface="Microsoft Sans Serif"/>
              <a:buAutoNum type="arabicPeriod"/>
              <a:tabLst>
                <a:tab pos="407670" algn="l"/>
              </a:tabLst>
            </a:pPr>
            <a:r>
              <a:rPr lang="ru-RU" sz="3200" spc="-10" dirty="0" err="1" smtClean="0">
                <a:latin typeface="Times New Roman" pitchFamily="18" charset="0"/>
                <a:cs typeface="Times New Roman" pitchFamily="18" charset="0"/>
              </a:rPr>
              <a:t>Бейімделуді</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қалыптастыру процесі</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фазалық сипатқа ие</a:t>
            </a:r>
            <a:r>
              <a:rPr lang="ru-RU" sz="3200" spc="-10" dirty="0" smtClean="0">
                <a:latin typeface="Times New Roman" pitchFamily="18" charset="0"/>
                <a:cs typeface="Times New Roman" pitchFamily="18" charset="0"/>
              </a:rPr>
              <a:t>.</a:t>
            </a:r>
          </a:p>
          <a:p>
            <a:pPr marL="355600" marR="512445" indent="-342900" algn="just">
              <a:lnSpc>
                <a:spcPct val="80000"/>
              </a:lnSpc>
              <a:spcBef>
                <a:spcPts val="765"/>
              </a:spcBef>
              <a:buFont typeface="Microsoft Sans Serif"/>
              <a:buAutoNum type="arabicPeriod"/>
              <a:tabLst>
                <a:tab pos="407670" algn="l"/>
              </a:tabLst>
            </a:pPr>
            <a:r>
              <a:rPr lang="ru-RU" sz="3200" spc="-10" dirty="0" err="1" smtClean="0">
                <a:latin typeface="Times New Roman" pitchFamily="18" charset="0"/>
                <a:cs typeface="Times New Roman" pitchFamily="18" charset="0"/>
              </a:rPr>
              <a:t>Ұзақ мерзімді</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бейімделу</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жүйелік құрылымдық іздің қалыптасуымен дамиды</a:t>
            </a:r>
            <a:r>
              <a:rPr lang="ru-RU" sz="3200" spc="-10" dirty="0" smtClean="0">
                <a:latin typeface="Times New Roman" pitchFamily="18" charset="0"/>
                <a:cs typeface="Times New Roman" pitchFamily="18" charset="0"/>
              </a:rPr>
              <a:t>.</a:t>
            </a:r>
          </a:p>
          <a:p>
            <a:pPr marL="355600" marR="512445" indent="-342900" algn="just">
              <a:lnSpc>
                <a:spcPct val="80000"/>
              </a:lnSpc>
              <a:spcBef>
                <a:spcPts val="765"/>
              </a:spcBef>
              <a:buFont typeface="Microsoft Sans Serif"/>
              <a:buAutoNum type="arabicPeriod"/>
              <a:tabLst>
                <a:tab pos="407670" algn="l"/>
              </a:tabLst>
            </a:pPr>
            <a:r>
              <a:rPr lang="ru-RU" sz="3200" smtClean="0">
                <a:latin typeface="Times New Roman" pitchFamily="18" charset="0"/>
                <a:cs typeface="Times New Roman" pitchFamily="18" charset="0"/>
              </a:rPr>
              <a:t>	</a:t>
            </a:r>
            <a:r>
              <a:rPr lang="ru-RU" sz="3200" spc="-10" smtClean="0">
                <a:latin typeface="Times New Roman" pitchFamily="18" charset="0"/>
                <a:cs typeface="Times New Roman" pitchFamily="18" charset="0"/>
              </a:rPr>
              <a:t>Жалпы</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бейімделу</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синдромы-ағзаның қолайсыз фактордың әсеріне спецификалық емес</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реакциясы</a:t>
            </a:r>
            <a:r>
              <a:rPr lang="ru-RU" sz="3200" spc="-10" dirty="0" smtClean="0">
                <a:latin typeface="Times New Roman" pitchFamily="18" charset="0"/>
                <a:cs typeface="Times New Roman" pitchFamily="18" charset="0"/>
              </a:rPr>
              <a:t>.</a:t>
            </a:r>
          </a:p>
          <a:p>
            <a:pPr marL="355600" marR="512445" indent="-342900" algn="just">
              <a:lnSpc>
                <a:spcPct val="80000"/>
              </a:lnSpc>
              <a:spcBef>
                <a:spcPts val="765"/>
              </a:spcBef>
              <a:buFont typeface="Microsoft Sans Serif"/>
              <a:buAutoNum type="arabicPeriod"/>
              <a:tabLst>
                <a:tab pos="407670" algn="l"/>
              </a:tabLst>
            </a:pPr>
            <a:r>
              <a:rPr lang="ru-RU" sz="3200" spc="-10" dirty="0" err="1" smtClean="0">
                <a:latin typeface="Times New Roman" pitchFamily="18" charset="0"/>
                <a:cs typeface="Times New Roman" pitchFamily="18" charset="0"/>
              </a:rPr>
              <a:t>Стресстің зиянды</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әсері дененің стрессті</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шектейтін</a:t>
            </a:r>
            <a:r>
              <a:rPr lang="ru-RU" sz="3200" spc="-10" dirty="0" smtClean="0">
                <a:latin typeface="Times New Roman" pitchFamily="18" charset="0"/>
                <a:cs typeface="Times New Roman" pitchFamily="18" charset="0"/>
              </a:rPr>
              <a:t> </a:t>
            </a:r>
            <a:r>
              <a:rPr lang="ru-RU" sz="3200" spc="-10" dirty="0" err="1" smtClean="0">
                <a:latin typeface="Times New Roman" pitchFamily="18" charset="0"/>
                <a:cs typeface="Times New Roman" pitchFamily="18" charset="0"/>
              </a:rPr>
              <a:t>жүйелерімен шектеледі</a:t>
            </a:r>
            <a:r>
              <a:rPr lang="ru-RU" sz="3200" spc="-10" dirty="0" smtClean="0">
                <a:latin typeface="Times New Roman" pitchFamily="18" charset="0"/>
                <a:cs typeface="Times New Roman" pitchFamily="18" charset="0"/>
              </a:rPr>
              <a:t>.</a:t>
            </a:r>
            <a:endParaRPr sz="320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04800" y="990600"/>
            <a:ext cx="8534400" cy="4308872"/>
          </a:xfrm>
          <a:prstGeom prst="rect">
            <a:avLst/>
          </a:prstGeom>
        </p:spPr>
        <p:txBody>
          <a:bodyPr wrap="square">
            <a:spAutoFit/>
          </a:bodyPr>
          <a:lstStyle/>
          <a:p>
            <a:endParaRPr lang="ru-RU" dirty="0" smtClean="0"/>
          </a:p>
          <a:p>
            <a:endParaRPr lang="ru-RU" sz="2400" dirty="0" smtClean="0">
              <a:latin typeface="Times New Roman" pitchFamily="18" charset="0"/>
              <a:cs typeface="Times New Roman" pitchFamily="18" charset="0"/>
            </a:endParaRPr>
          </a:p>
          <a:p>
            <a:pPr algn="ctr"/>
            <a:r>
              <a:rPr lang="ru-RU" sz="3200" b="1" dirty="0" err="1" smtClean="0">
                <a:solidFill>
                  <a:srgbClr val="FF0000"/>
                </a:solidFill>
                <a:latin typeface="Times New Roman" pitchFamily="18" charset="0"/>
                <a:cs typeface="Times New Roman" pitchFamily="18" charset="0"/>
              </a:rPr>
              <a:t>Өзіндік  және</a:t>
            </a:r>
            <a:r>
              <a:rPr lang="ru-RU" sz="3200" b="1" dirty="0" smtClean="0">
                <a:solidFill>
                  <a:srgbClr val="FF0000"/>
                </a:solidFill>
                <a:latin typeface="Times New Roman" pitchFamily="18" charset="0"/>
                <a:cs typeface="Times New Roman" pitchFamily="18" charset="0"/>
              </a:rPr>
              <a:t> </a:t>
            </a:r>
            <a:r>
              <a:rPr lang="kk-KZ" sz="3200" b="1" dirty="0" smtClean="0">
                <a:solidFill>
                  <a:srgbClr val="FF0000"/>
                </a:solidFill>
                <a:latin typeface="Times New Roman" pitchFamily="18" charset="0"/>
                <a:cs typeface="Times New Roman" pitchFamily="18" charset="0"/>
              </a:rPr>
              <a:t>п</a:t>
            </a:r>
            <a:r>
              <a:rPr lang="kk-KZ" altLang="zh-CN" sz="3200" b="1" dirty="0" smtClean="0">
                <a:solidFill>
                  <a:srgbClr val="FF0000"/>
                </a:solidFill>
                <a:latin typeface="Times New Roman" pitchFamily="18" charset="0"/>
                <a:cs typeface="Times New Roman" pitchFamily="18" charset="0"/>
              </a:rPr>
              <a:t>рактикалық жұмыстарға арналған сұрақтар:</a:t>
            </a:r>
          </a:p>
          <a:p>
            <a:pPr algn="just"/>
            <a:endParaRPr lang="ru-RU" sz="2400" dirty="0" smtClean="0">
              <a:latin typeface="Times New Roman" pitchFamily="18" charset="0"/>
              <a:cs typeface="Times New Roman" pitchFamily="18" charset="0"/>
            </a:endParaRPr>
          </a:p>
          <a:p>
            <a:pPr marL="457200" indent="-457200" algn="just">
              <a:buAutoNum type="arabicPeriod"/>
            </a:pPr>
            <a:r>
              <a:rPr lang="ru-RU" sz="2400" dirty="0" err="1" smtClean="0">
                <a:latin typeface="Times New Roman" pitchFamily="18" charset="0"/>
                <a:cs typeface="Times New Roman" pitchFamily="18" charset="0"/>
              </a:rPr>
              <a:t>Бейімделудің түсінігі, түрлері және биологиялық маңызы.</a:t>
            </a:r>
            <a:endParaRPr lang="ru-RU" sz="2400" dirty="0" smtClean="0">
              <a:latin typeface="Times New Roman" pitchFamily="18" charset="0"/>
              <a:cs typeface="Times New Roman" pitchFamily="18" charset="0"/>
            </a:endParaRPr>
          </a:p>
          <a:p>
            <a:pPr marL="457200" indent="-457200" algn="just">
              <a:buAutoNum type="arabicPeriod"/>
            </a:pPr>
            <a:r>
              <a:rPr lang="ru-RU" sz="2400" dirty="0" err="1" smtClean="0">
                <a:latin typeface="Times New Roman" pitchFamily="18" charset="0"/>
                <a:cs typeface="Times New Roman" pitchFamily="18" charset="0"/>
              </a:rPr>
              <a:t>Адаптогендік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факторлар</a:t>
            </a:r>
            <a:r>
              <a:rPr lang="ru-RU" sz="2400" dirty="0" smtClean="0">
                <a:latin typeface="Times New Roman" pitchFamily="18" charset="0"/>
                <a:cs typeface="Times New Roman" pitchFamily="18" charset="0"/>
              </a:rPr>
              <a:t>.</a:t>
            </a:r>
          </a:p>
          <a:p>
            <a:pPr marL="457200" indent="-457200" algn="just">
              <a:buAutoNum type="arabicPeriod"/>
            </a:pP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механизмдері</a:t>
            </a:r>
            <a:r>
              <a:rPr lang="ru-RU" sz="2400" dirty="0" smtClean="0">
                <a:latin typeface="Times New Roman" pitchFamily="18" charset="0"/>
                <a:cs typeface="Times New Roman" pitchFamily="18" charset="0"/>
              </a:rPr>
              <a:t> (Г. </a:t>
            </a:r>
            <a:r>
              <a:rPr lang="ru-RU" sz="2400" dirty="0" err="1" smtClean="0">
                <a:latin typeface="Times New Roman" pitchFamily="18" charset="0"/>
                <a:cs typeface="Times New Roman" pitchFamily="18" charset="0"/>
              </a:rPr>
              <a:t>Селье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a:t>
            </a:r>
            <a:r>
              <a:rPr lang="ru-RU" sz="2400" dirty="0" smtClean="0">
                <a:latin typeface="Times New Roman" pitchFamily="18" charset="0"/>
                <a:cs typeface="Times New Roman" pitchFamily="18" charset="0"/>
              </a:rPr>
              <a:t>Ф. З. Меерсон </a:t>
            </a:r>
            <a:r>
              <a:rPr lang="ru-RU" sz="2400" dirty="0" err="1" smtClean="0">
                <a:latin typeface="Times New Roman" pitchFamily="18" charset="0"/>
                <a:cs typeface="Times New Roman" pitchFamily="18" charset="0"/>
              </a:rPr>
              <a:t>теориясы</a:t>
            </a:r>
            <a:r>
              <a:rPr lang="ru-RU" sz="2400" dirty="0" smtClean="0">
                <a:latin typeface="Times New Roman" pitchFamily="18" charset="0"/>
                <a:cs typeface="Times New Roman" pitchFamily="18" charset="0"/>
              </a:rPr>
              <a:t>).</a:t>
            </a:r>
          </a:p>
          <a:p>
            <a:pPr marL="457200" indent="-457200" algn="just">
              <a:buAutoNum type="arabicPeriod"/>
            </a:pPr>
            <a:r>
              <a:rPr lang="ru-RU" sz="2400" dirty="0" err="1" smtClean="0">
                <a:latin typeface="Times New Roman" pitchFamily="18" charset="0"/>
                <a:cs typeface="Times New Roman" pitchFamily="18" charset="0"/>
              </a:rPr>
              <a:t>Бейімделудің біртұтас (жүйелік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теориясы</a:t>
            </a:r>
            <a:r>
              <a:rPr lang="ru-RU" sz="2400" dirty="0" smtClean="0">
                <a:latin typeface="Times New Roman" pitchFamily="18" charset="0"/>
                <a:cs typeface="Times New Roman" pitchFamily="18" charset="0"/>
              </a:rPr>
              <a:t>.</a:t>
            </a:r>
          </a:p>
          <a:p>
            <a:pPr marL="457200" indent="-457200" algn="just">
              <a:buAutoNum type="arabicPeriod"/>
            </a:pP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теориясының қазіргі көзқарастары.</a:t>
            </a:r>
            <a:endParaRPr lang="ru-RU"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36</a:t>
            </a:fld>
            <a:endParaRPr lang="en-US"/>
          </a:p>
        </p:txBody>
      </p:sp>
      <p:sp>
        <p:nvSpPr>
          <p:cNvPr id="3" name="Прямоугольник 2"/>
          <p:cNvSpPr/>
          <p:nvPr/>
        </p:nvSpPr>
        <p:spPr>
          <a:xfrm>
            <a:off x="1142976" y="1500174"/>
            <a:ext cx="6465027" cy="2308324"/>
          </a:xfrm>
          <a:prstGeom prst="rect">
            <a:avLst/>
          </a:prstGeom>
        </p:spPr>
        <p:txBody>
          <a:bodyPr wrap="square">
            <a:spAutoFit/>
          </a:bodyPr>
          <a:lstStyle/>
          <a:p>
            <a:pPr algn="ctr"/>
            <a:r>
              <a:rPr lang="ru-RU" sz="4800" b="1" dirty="0" smtClean="0">
                <a:solidFill>
                  <a:srgbClr val="FF0000"/>
                </a:solidFill>
                <a:latin typeface="Times New Roman" pitchFamily="18" charset="0"/>
                <a:cs typeface="Times New Roman" pitchFamily="18" charset="0"/>
              </a:rPr>
              <a:t>НАЗАРЛАРЫҢА </a:t>
            </a:r>
          </a:p>
          <a:p>
            <a:pPr algn="ctr"/>
            <a:endParaRPr lang="ru-RU" sz="4800" b="1" dirty="0" smtClean="0">
              <a:solidFill>
                <a:srgbClr val="FF0000"/>
              </a:solidFill>
              <a:latin typeface="Times New Roman" pitchFamily="18" charset="0"/>
              <a:cs typeface="Times New Roman" pitchFamily="18" charset="0"/>
            </a:endParaRPr>
          </a:p>
          <a:p>
            <a:pPr algn="ctr"/>
            <a:r>
              <a:rPr lang="kk-KZ" sz="4800" b="1" dirty="0" smtClean="0">
                <a:solidFill>
                  <a:srgbClr val="FF0000"/>
                </a:solidFill>
                <a:latin typeface="Times New Roman" pitchFamily="18" charset="0"/>
                <a:cs typeface="Times New Roman" pitchFamily="18" charset="0"/>
              </a:rPr>
              <a:t>РАХМЕТ</a:t>
            </a:r>
            <a:r>
              <a:rPr lang="ru-RU" sz="4800" b="1" dirty="0" smtClean="0">
                <a:solidFill>
                  <a:srgbClr val="FF0000"/>
                </a:solidFill>
                <a:latin typeface="Times New Roman" pitchFamily="18" charset="0"/>
                <a:cs typeface="Times New Roman" pitchFamily="18" charset="0"/>
              </a:rPr>
              <a:t>!!!</a:t>
            </a:r>
            <a:endParaRPr lang="ru-RU" sz="4800" b="1" dirty="0"/>
          </a:p>
        </p:txBody>
      </p:sp>
      <p:pic>
        <p:nvPicPr>
          <p:cNvPr id="6" name="Рисунок 5"/>
          <p:cNvPicPr/>
          <p:nvPr/>
        </p:nvPicPr>
        <p:blipFill>
          <a:blip r:embed="rId3"/>
          <a:srcRect/>
          <a:stretch>
            <a:fillRect/>
          </a:stretch>
        </p:blipFill>
        <p:spPr bwMode="auto">
          <a:xfrm>
            <a:off x="5486400" y="4267200"/>
            <a:ext cx="3657600" cy="2590800"/>
          </a:xfrm>
          <a:prstGeom prst="rect">
            <a:avLst/>
          </a:prstGeom>
          <a:noFill/>
          <a:ln w="9525">
            <a:noFill/>
            <a:miter lim="800000"/>
            <a:headEnd/>
            <a:tailEnd/>
          </a:ln>
        </p:spPr>
      </p:pic>
      <p:pic>
        <p:nvPicPr>
          <p:cNvPr id="8" name="Рисунок 7"/>
          <p:cNvPicPr/>
          <p:nvPr/>
        </p:nvPicPr>
        <p:blipFill>
          <a:blip r:embed="rId4" cstate="print"/>
          <a:srcRect/>
          <a:stretch>
            <a:fillRect/>
          </a:stretch>
        </p:blipFill>
        <p:spPr bwMode="auto">
          <a:xfrm>
            <a:off x="0" y="4343400"/>
            <a:ext cx="3657600" cy="2514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81000" y="457200"/>
            <a:ext cx="8458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Павлов (2000)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бейімделудің келесі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анықтамасын береді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организмнің тұрақты немесе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мезгіл-мезгіл</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өзгеріп отыратын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өмір сүру жағдайларына бейімделуінің үздіксіз нақты процесі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ол</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күрделі экологиялық әсерлерге жауап</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ретінде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организмнің жүйелік реакцияларымен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қамтамасыз етіледі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Бейімделудің екі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негізгі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түрі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Генотиптік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(түрлік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нәтижесінде тұқым қуалаушылық,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мутация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табиғи сұрыпталу негізінде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жануарлардың қазіргі түрлері қалыптасты</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сонымен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қатар жануарлар</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әлемінің эволюциясының негізгі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алғышарттарының бірі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болып</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табылады</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Фенотиптік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жеке</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Жеке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белгілі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организмнің қоршаған ортамен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өзара әрекеттесу процесінде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қалыптасады және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осы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ортаға тән құрылымдық морфо-функционалдық өзгерістермен қамтамасыз етіледі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57200" y="609600"/>
            <a:ext cx="8077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Қалыпты жағдайда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орта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факторларына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біткен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қатты механизмдер</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негізінде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жүзеге асырылады</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Сонымен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қатар, жеке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процесінде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адам</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ағзасында құрылымдық із</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жад</a:t>
            </a: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ес -память</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қалыптасады, бұл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оны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қоршаған ортаның жеткіліксіз</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қауіпті факторларымен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жаңа кездесулерден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қорғайды</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Организмнің генетикалық бағдарламасы алдын-ала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қалыптасқан бейімделуді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емес</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тіршілік</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ортасының әсерінен өмірлік маңызды бейімделу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реакцияларын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мақсатты түрде жүзеге асыру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мүмкіндігін, организмнің энергетикалық және құрылымдық резервтерін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үнемді жұмсауды қамтамасыз етеді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сонымен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қатар фенотиптің қалыптасуына ықпал етеді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Фенотиптік</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бейімделу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нәтижелері тұқым қуаламайтын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фактор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түрді сақтау үшін тиімді</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деп</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санау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керек</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85800" y="685800"/>
            <a:ext cx="77724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Әрбір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жаңа буын</a:t>
            </a: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жаңа мамандандырылған реакцияларды дамытуды қажет ететін</a:t>
            </a: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кейде мүлдем жаңа факторлардың кең ауқымына қайта бейімделеді.</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Дегенмен, бір факторға (төмен температураға, гипоксияға) бейімделу дененің басқа факторларға (инфекциялар, физикалық белсенділік) төзімділігін арттыратын кросс</a:t>
            </a: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бейімделу бар. Физикалық белсенділікке бейімделу физикалық өнімділікпен қатар дененің гипоксияға төзімділігін арттырады, атеросклероздың, гипертонияның және қант диабетінің дамуын тежейді.</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object 2"/>
          <p:cNvSpPr txBox="1"/>
          <p:nvPr/>
        </p:nvSpPr>
        <p:spPr>
          <a:xfrm>
            <a:off x="457200" y="274320"/>
            <a:ext cx="8229600" cy="564257"/>
          </a:xfrm>
          <a:prstGeom prst="rect">
            <a:avLst/>
          </a:prstGeom>
          <a:solidFill>
            <a:srgbClr val="A8FCA0"/>
          </a:solidFill>
        </p:spPr>
        <p:txBody>
          <a:bodyPr vert="horz" wrap="square" lIns="0" tIns="0" rIns="0" bIns="0" rtlCol="0">
            <a:spAutoFit/>
          </a:bodyPr>
          <a:lstStyle/>
          <a:p>
            <a:pPr marL="2540" algn="ctr">
              <a:lnSpc>
                <a:spcPts val="4395"/>
              </a:lnSpc>
            </a:pPr>
            <a:r>
              <a:rPr lang="ru-RU" sz="4000" b="1" spc="-15" dirty="0" smtClean="0">
                <a:latin typeface="Times New Roman" pitchFamily="18" charset="0"/>
                <a:cs typeface="Times New Roman" pitchFamily="18" charset="0"/>
              </a:rPr>
              <a:t>Физиологиялық бейімделу</a:t>
            </a:r>
            <a:endParaRPr lang="ru-RU" sz="4000" dirty="0">
              <a:latin typeface="Times New Roman" pitchFamily="18" charset="0"/>
              <a:cs typeface="Times New Roman" pitchFamily="18" charset="0"/>
            </a:endParaRPr>
          </a:p>
        </p:txBody>
      </p:sp>
      <p:sp>
        <p:nvSpPr>
          <p:cNvPr id="3" name="object 3"/>
          <p:cNvSpPr/>
          <p:nvPr/>
        </p:nvSpPr>
        <p:spPr>
          <a:xfrm>
            <a:off x="457200" y="1600200"/>
            <a:ext cx="8229600" cy="4526280"/>
          </a:xfrm>
          <a:custGeom>
            <a:avLst/>
            <a:gdLst/>
            <a:ahLst/>
            <a:cxnLst/>
            <a:rect l="l" t="t" r="r" b="b"/>
            <a:pathLst>
              <a:path w="8229600" h="4526280">
                <a:moveTo>
                  <a:pt x="8229600" y="0"/>
                </a:moveTo>
                <a:lnTo>
                  <a:pt x="0" y="0"/>
                </a:lnTo>
                <a:lnTo>
                  <a:pt x="0" y="4526280"/>
                </a:lnTo>
                <a:lnTo>
                  <a:pt x="8229600" y="4526280"/>
                </a:lnTo>
                <a:lnTo>
                  <a:pt x="8229600" y="0"/>
                </a:lnTo>
                <a:close/>
              </a:path>
            </a:pathLst>
          </a:custGeom>
          <a:solidFill>
            <a:srgbClr val="FFFF00"/>
          </a:solidFill>
        </p:spPr>
        <p:txBody>
          <a:bodyPr wrap="square" lIns="0" tIns="0" rIns="0" bIns="0" rtlCol="0"/>
          <a:lstStyle/>
          <a:p>
            <a:endParaRPr/>
          </a:p>
        </p:txBody>
      </p:sp>
      <p:sp>
        <p:nvSpPr>
          <p:cNvPr id="4" name="object 4"/>
          <p:cNvSpPr txBox="1"/>
          <p:nvPr/>
        </p:nvSpPr>
        <p:spPr>
          <a:xfrm>
            <a:off x="762000" y="1981200"/>
            <a:ext cx="7761605" cy="3337452"/>
          </a:xfrm>
          <a:prstGeom prst="rect">
            <a:avLst/>
          </a:prstGeom>
        </p:spPr>
        <p:txBody>
          <a:bodyPr vert="horz" wrap="square" lIns="0" tIns="13335" rIns="0" bIns="0" rtlCol="0">
            <a:spAutoFit/>
          </a:bodyPr>
          <a:lstStyle/>
          <a:p>
            <a:pPr marL="355600" marR="314325" indent="-342900" algn="just">
              <a:lnSpc>
                <a:spcPct val="100000"/>
              </a:lnSpc>
              <a:spcBef>
                <a:spcPts val="105"/>
              </a:spcBef>
              <a:tabLst>
                <a:tab pos="467995" algn="l"/>
                <a:tab pos="469265" algn="l"/>
              </a:tabLst>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Организмнің тепе-теңдігін анықтайтын физиологиялық ерекшеліктердің жиынтығы қоршаған ортаның тұрақты немесе</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өзгеретін жағдайлары.</a:t>
            </a:r>
            <a:r>
              <a:rPr lang="ru-RU" sz="3600" dirty="0" smtClean="0">
                <a:latin typeface="Times New Roman" pitchFamily="18" charset="0"/>
                <a:cs typeface="Times New Roman" pitchFamily="18" charset="0"/>
              </a:rPr>
              <a:t> (А. Д. Слоним </a:t>
            </a:r>
            <a:r>
              <a:rPr lang="ru-RU" sz="3600" dirty="0" err="1" smtClean="0">
                <a:latin typeface="Times New Roman" pitchFamily="18" charset="0"/>
                <a:cs typeface="Times New Roman" pitchFamily="18" charset="0"/>
              </a:rPr>
              <a:t>бойынша</a:t>
            </a:r>
            <a:r>
              <a:rPr lang="ru-RU" sz="3600" dirty="0" smtClean="0">
                <a:latin typeface="Times New Roman" pitchFamily="18" charset="0"/>
                <a:cs typeface="Times New Roman" pitchFamily="18" charset="0"/>
              </a:rPr>
              <a:t>)</a:t>
            </a:r>
            <a:endParaRPr sz="360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73074" y="210438"/>
            <a:ext cx="7591425" cy="1120178"/>
          </a:xfrm>
          <a:prstGeom prst="rect">
            <a:avLst/>
          </a:prstGeom>
          <a:blipFill>
            <a:blip r:embed="rId2"/>
            <a:tile tx="0" ty="0" sx="100000" sy="100000" flip="none" algn="tl"/>
          </a:blipFill>
        </p:spPr>
        <p:txBody>
          <a:bodyPr vert="horz" wrap="square" lIns="0" tIns="12065" rIns="0" bIns="0" rtlCol="0">
            <a:spAutoFit/>
          </a:bodyPr>
          <a:lstStyle/>
          <a:p>
            <a:pPr marL="2162810" marR="5080" indent="-2150745">
              <a:lnSpc>
                <a:spcPct val="100000"/>
              </a:lnSpc>
              <a:spcBef>
                <a:spcPts val="95"/>
              </a:spcBef>
            </a:pPr>
            <a:r>
              <a:rPr sz="3600" i="0" spc="-15" smtClean="0">
                <a:latin typeface="Times New Roman" pitchFamily="18" charset="0"/>
                <a:cs typeface="Times New Roman" pitchFamily="18" charset="0"/>
              </a:rPr>
              <a:t>А.Д.Слоним</a:t>
            </a:r>
            <a:r>
              <a:rPr lang="kk-KZ" sz="3600" i="0" spc="-15" dirty="0" smtClean="0">
                <a:latin typeface="Times New Roman" pitchFamily="18" charset="0"/>
                <a:cs typeface="Times New Roman" pitchFamily="18" charset="0"/>
              </a:rPr>
              <a:t> бойынша бейімделудің к</a:t>
            </a:r>
            <a:r>
              <a:rPr lang="ru-RU" sz="3600" i="0" spc="-10" dirty="0" smtClean="0">
                <a:latin typeface="Times New Roman" pitchFamily="18" charset="0"/>
                <a:cs typeface="Times New Roman" pitchFamily="18" charset="0"/>
              </a:rPr>
              <a:t>лассификациясы</a:t>
            </a:r>
            <a:endParaRPr sz="3600">
              <a:latin typeface="Times New Roman" pitchFamily="18" charset="0"/>
              <a:cs typeface="Times New Roman" pitchFamily="18" charset="0"/>
            </a:endParaRPr>
          </a:p>
        </p:txBody>
      </p:sp>
      <p:pic>
        <p:nvPicPr>
          <p:cNvPr id="3" name="object 3"/>
          <p:cNvPicPr/>
          <p:nvPr/>
        </p:nvPicPr>
        <p:blipFill>
          <a:blip r:embed="rId3" cstate="print"/>
          <a:stretch>
            <a:fillRect/>
          </a:stretch>
        </p:blipFill>
        <p:spPr>
          <a:xfrm>
            <a:off x="534923" y="2802630"/>
            <a:ext cx="2537460" cy="1168919"/>
          </a:xfrm>
          <a:prstGeom prst="rect">
            <a:avLst/>
          </a:prstGeom>
        </p:spPr>
      </p:pic>
      <p:sp>
        <p:nvSpPr>
          <p:cNvPr id="4" name="object 4"/>
          <p:cNvSpPr txBox="1"/>
          <p:nvPr/>
        </p:nvSpPr>
        <p:spPr>
          <a:xfrm>
            <a:off x="685800" y="3276600"/>
            <a:ext cx="2014855" cy="443711"/>
          </a:xfrm>
          <a:prstGeom prst="rect">
            <a:avLst/>
          </a:prstGeom>
        </p:spPr>
        <p:txBody>
          <a:bodyPr vert="horz" wrap="square" lIns="0" tIns="12700" rIns="0" bIns="0" rtlCol="0">
            <a:spAutoFit/>
          </a:bodyPr>
          <a:lstStyle/>
          <a:p>
            <a:pPr marL="12700" algn="ctr">
              <a:lnSpc>
                <a:spcPct val="100000"/>
              </a:lnSpc>
              <a:spcBef>
                <a:spcPts val="100"/>
              </a:spcBef>
            </a:pPr>
            <a:r>
              <a:rPr lang="kk-KZ" sz="2800" b="1" spc="-5" dirty="0" smtClean="0">
                <a:solidFill>
                  <a:srgbClr val="339966"/>
                </a:solidFill>
                <a:latin typeface="Times New Roman" pitchFamily="18" charset="0"/>
                <a:cs typeface="Times New Roman" pitchFamily="18" charset="0"/>
              </a:rPr>
              <a:t>Жеке</a:t>
            </a:r>
            <a:endParaRPr sz="2800">
              <a:latin typeface="Times New Roman" pitchFamily="18" charset="0"/>
              <a:cs typeface="Times New Roman" pitchFamily="18" charset="0"/>
            </a:endParaRPr>
          </a:p>
        </p:txBody>
      </p:sp>
      <p:pic>
        <p:nvPicPr>
          <p:cNvPr id="5" name="object 5"/>
          <p:cNvPicPr/>
          <p:nvPr/>
        </p:nvPicPr>
        <p:blipFill>
          <a:blip r:embed="rId4" cstate="print"/>
          <a:stretch>
            <a:fillRect/>
          </a:stretch>
        </p:blipFill>
        <p:spPr>
          <a:xfrm>
            <a:off x="3421379" y="2802630"/>
            <a:ext cx="2368295" cy="1168919"/>
          </a:xfrm>
          <a:prstGeom prst="rect">
            <a:avLst/>
          </a:prstGeom>
        </p:spPr>
      </p:pic>
      <p:sp>
        <p:nvSpPr>
          <p:cNvPr id="6" name="object 6"/>
          <p:cNvSpPr txBox="1"/>
          <p:nvPr/>
        </p:nvSpPr>
        <p:spPr>
          <a:xfrm>
            <a:off x="3738753" y="2992881"/>
            <a:ext cx="1572895" cy="1009892"/>
          </a:xfrm>
          <a:prstGeom prst="rect">
            <a:avLst/>
          </a:prstGeom>
        </p:spPr>
        <p:txBody>
          <a:bodyPr vert="horz" wrap="square" lIns="0" tIns="12065" rIns="0" bIns="0" rtlCol="0">
            <a:spAutoFit/>
          </a:bodyPr>
          <a:lstStyle/>
          <a:p>
            <a:pPr marL="12700" marR="5080" algn="ctr">
              <a:lnSpc>
                <a:spcPct val="100000"/>
              </a:lnSpc>
              <a:spcBef>
                <a:spcPts val="95"/>
              </a:spcBef>
            </a:pPr>
            <a:r>
              <a:rPr lang="ru-RU" sz="1600" b="1" spc="-10" dirty="0" smtClean="0">
                <a:solidFill>
                  <a:srgbClr val="FF0000"/>
                </a:solidFill>
                <a:latin typeface="Times New Roman" pitchFamily="18" charset="0"/>
                <a:cs typeface="Times New Roman" pitchFamily="18" charset="0"/>
              </a:rPr>
              <a:t>Тұқым қуалайтын түрлік</a:t>
            </a:r>
          </a:p>
          <a:p>
            <a:pPr marL="12700" marR="5080" algn="ctr">
              <a:lnSpc>
                <a:spcPct val="100000"/>
              </a:lnSpc>
              <a:spcBef>
                <a:spcPts val="95"/>
              </a:spcBef>
            </a:pPr>
            <a:r>
              <a:rPr lang="ru-RU" sz="1600" b="1" spc="-10" dirty="0" smtClean="0">
                <a:solidFill>
                  <a:srgbClr val="FF0000"/>
                </a:solidFill>
                <a:latin typeface="Times New Roman" pitchFamily="18" charset="0"/>
                <a:cs typeface="Times New Roman" pitchFamily="18" charset="0"/>
              </a:rPr>
              <a:t>бейімделудің</a:t>
            </a:r>
            <a:endParaRPr sz="1600">
              <a:latin typeface="Times New Roman" pitchFamily="18" charset="0"/>
              <a:cs typeface="Times New Roman" pitchFamily="18" charset="0"/>
            </a:endParaRPr>
          </a:p>
        </p:txBody>
      </p:sp>
      <p:pic>
        <p:nvPicPr>
          <p:cNvPr id="7" name="object 7"/>
          <p:cNvPicPr/>
          <p:nvPr/>
        </p:nvPicPr>
        <p:blipFill>
          <a:blip r:embed="rId5" cstate="print"/>
          <a:stretch>
            <a:fillRect/>
          </a:stretch>
        </p:blipFill>
        <p:spPr>
          <a:xfrm>
            <a:off x="6309354" y="2802630"/>
            <a:ext cx="2538994" cy="1168919"/>
          </a:xfrm>
          <a:prstGeom prst="rect">
            <a:avLst/>
          </a:prstGeom>
        </p:spPr>
      </p:pic>
      <p:sp>
        <p:nvSpPr>
          <p:cNvPr id="8" name="object 8"/>
          <p:cNvSpPr txBox="1"/>
          <p:nvPr/>
        </p:nvSpPr>
        <p:spPr>
          <a:xfrm>
            <a:off x="6673977" y="2992881"/>
            <a:ext cx="1649730" cy="1000760"/>
          </a:xfrm>
          <a:prstGeom prst="rect">
            <a:avLst/>
          </a:prstGeom>
        </p:spPr>
        <p:txBody>
          <a:bodyPr vert="horz" wrap="square" lIns="0" tIns="12065" rIns="0" bIns="0" rtlCol="0">
            <a:spAutoFit/>
          </a:bodyPr>
          <a:lstStyle/>
          <a:p>
            <a:pPr marL="12700" marR="5080" indent="-635" algn="ctr">
              <a:lnSpc>
                <a:spcPct val="100000"/>
              </a:lnSpc>
              <a:spcBef>
                <a:spcPts val="95"/>
              </a:spcBef>
            </a:pPr>
            <a:r>
              <a:rPr lang="ru-RU" sz="1600" b="1" spc="-15" dirty="0" smtClean="0">
                <a:solidFill>
                  <a:srgbClr val="FF0000"/>
                </a:solidFill>
                <a:latin typeface="Times New Roman" pitchFamily="18" charset="0"/>
                <a:cs typeface="Times New Roman" pitchFamily="18" charset="0"/>
              </a:rPr>
              <a:t>Тұқым қуалайтын популяциялық  бейімделу</a:t>
            </a:r>
            <a:endParaRPr sz="1600">
              <a:latin typeface="Times New Roman" pitchFamily="18" charset="0"/>
              <a:cs typeface="Times New Roman" pitchFamily="18" charset="0"/>
            </a:endParaRPr>
          </a:p>
        </p:txBody>
      </p:sp>
      <p:grpSp>
        <p:nvGrpSpPr>
          <p:cNvPr id="9" name="object 9"/>
          <p:cNvGrpSpPr/>
          <p:nvPr/>
        </p:nvGrpSpPr>
        <p:grpSpPr>
          <a:xfrm>
            <a:off x="685800" y="3733800"/>
            <a:ext cx="4248918" cy="2895600"/>
            <a:chOff x="704082" y="3912615"/>
            <a:chExt cx="3907154" cy="2331720"/>
          </a:xfrm>
        </p:grpSpPr>
        <p:sp>
          <p:nvSpPr>
            <p:cNvPr id="10" name="object 10"/>
            <p:cNvSpPr/>
            <p:nvPr/>
          </p:nvSpPr>
          <p:spPr>
            <a:xfrm>
              <a:off x="1553718" y="3912615"/>
              <a:ext cx="3057525" cy="1026794"/>
            </a:xfrm>
            <a:custGeom>
              <a:avLst/>
              <a:gdLst/>
              <a:ahLst/>
              <a:cxnLst/>
              <a:rect l="l" t="t" r="r" b="b"/>
              <a:pathLst>
                <a:path w="3057525" h="1026795">
                  <a:moveTo>
                    <a:pt x="3057144" y="1025906"/>
                  </a:moveTo>
                  <a:lnTo>
                    <a:pt x="3038132" y="1000760"/>
                  </a:lnTo>
                  <a:lnTo>
                    <a:pt x="2980055" y="923925"/>
                  </a:lnTo>
                  <a:lnTo>
                    <a:pt x="2963126" y="958164"/>
                  </a:lnTo>
                  <a:lnTo>
                    <a:pt x="1028065" y="0"/>
                  </a:lnTo>
                  <a:lnTo>
                    <a:pt x="1019556" y="17018"/>
                  </a:lnTo>
                  <a:lnTo>
                    <a:pt x="1006094" y="3429"/>
                  </a:lnTo>
                  <a:lnTo>
                    <a:pt x="67856" y="932027"/>
                  </a:lnTo>
                  <a:lnTo>
                    <a:pt x="41021" y="904875"/>
                  </a:lnTo>
                  <a:lnTo>
                    <a:pt x="0" y="1025906"/>
                  </a:lnTo>
                  <a:lnTo>
                    <a:pt x="121412" y="986155"/>
                  </a:lnTo>
                  <a:lnTo>
                    <a:pt x="107835" y="972439"/>
                  </a:lnTo>
                  <a:lnTo>
                    <a:pt x="94640" y="959091"/>
                  </a:lnTo>
                  <a:lnTo>
                    <a:pt x="1023378" y="40144"/>
                  </a:lnTo>
                  <a:lnTo>
                    <a:pt x="2946235" y="992327"/>
                  </a:lnTo>
                  <a:lnTo>
                    <a:pt x="2929382" y="1026414"/>
                  </a:lnTo>
                  <a:lnTo>
                    <a:pt x="3057144" y="1025906"/>
                  </a:lnTo>
                  <a:close/>
                </a:path>
              </a:pathLst>
            </a:custGeom>
            <a:solidFill>
              <a:srgbClr val="000000"/>
            </a:solidFill>
          </p:spPr>
          <p:txBody>
            <a:bodyPr wrap="square" lIns="0" tIns="0" rIns="0" bIns="0" rtlCol="0"/>
            <a:lstStyle/>
            <a:p>
              <a:endParaRPr/>
            </a:p>
          </p:txBody>
        </p:sp>
        <p:pic>
          <p:nvPicPr>
            <p:cNvPr id="11" name="object 11"/>
            <p:cNvPicPr/>
            <p:nvPr/>
          </p:nvPicPr>
          <p:blipFill>
            <a:blip r:embed="rId6" cstate="print"/>
            <a:stretch>
              <a:fillRect/>
            </a:stretch>
          </p:blipFill>
          <p:spPr>
            <a:xfrm>
              <a:off x="704082" y="4952989"/>
              <a:ext cx="2708158" cy="1290859"/>
            </a:xfrm>
            <a:prstGeom prst="rect">
              <a:avLst/>
            </a:prstGeom>
          </p:spPr>
        </p:pic>
      </p:grpSp>
      <p:sp>
        <p:nvSpPr>
          <p:cNvPr id="12" name="object 12"/>
          <p:cNvSpPr txBox="1"/>
          <p:nvPr/>
        </p:nvSpPr>
        <p:spPr>
          <a:xfrm>
            <a:off x="838200" y="5334000"/>
            <a:ext cx="2286635" cy="1122680"/>
          </a:xfrm>
          <a:prstGeom prst="rect">
            <a:avLst/>
          </a:prstGeom>
        </p:spPr>
        <p:txBody>
          <a:bodyPr vert="horz" wrap="square" lIns="0" tIns="12700" rIns="0" bIns="0" rtlCol="0">
            <a:spAutoFit/>
          </a:bodyPr>
          <a:lstStyle/>
          <a:p>
            <a:pPr marL="12700" marR="5080" indent="1905" algn="ctr">
              <a:lnSpc>
                <a:spcPct val="100000"/>
              </a:lnSpc>
              <a:spcBef>
                <a:spcPts val="100"/>
              </a:spcBef>
            </a:pPr>
            <a:r>
              <a:rPr lang="ru-RU" b="1" spc="-10" dirty="0" smtClean="0">
                <a:solidFill>
                  <a:srgbClr val="0000FF"/>
                </a:solidFill>
                <a:latin typeface="Arial"/>
                <a:cs typeface="Arial"/>
              </a:rPr>
              <a:t>Ересек ағзаға факторлардың әсерінен пайда болады</a:t>
            </a:r>
            <a:endParaRPr sz="1800">
              <a:latin typeface="Arial"/>
              <a:cs typeface="Arial"/>
            </a:endParaRPr>
          </a:p>
        </p:txBody>
      </p:sp>
      <p:pic>
        <p:nvPicPr>
          <p:cNvPr id="13" name="object 13"/>
          <p:cNvPicPr/>
          <p:nvPr/>
        </p:nvPicPr>
        <p:blipFill>
          <a:blip r:embed="rId7" cstate="print"/>
          <a:stretch>
            <a:fillRect/>
          </a:stretch>
        </p:blipFill>
        <p:spPr>
          <a:xfrm>
            <a:off x="3886200" y="5029200"/>
            <a:ext cx="2819400" cy="1600200"/>
          </a:xfrm>
          <a:prstGeom prst="rect">
            <a:avLst/>
          </a:prstGeom>
        </p:spPr>
      </p:pic>
      <p:sp>
        <p:nvSpPr>
          <p:cNvPr id="14" name="object 14"/>
          <p:cNvSpPr txBox="1"/>
          <p:nvPr/>
        </p:nvSpPr>
        <p:spPr>
          <a:xfrm>
            <a:off x="4038600" y="5257800"/>
            <a:ext cx="2140585" cy="1244600"/>
          </a:xfrm>
          <a:prstGeom prst="rect">
            <a:avLst/>
          </a:prstGeom>
        </p:spPr>
        <p:txBody>
          <a:bodyPr vert="horz" wrap="square" lIns="0" tIns="12065" rIns="0" bIns="0" rtlCol="0">
            <a:spAutoFit/>
          </a:bodyPr>
          <a:lstStyle/>
          <a:p>
            <a:pPr marL="12700" marR="5080" algn="ctr">
              <a:lnSpc>
                <a:spcPct val="100000"/>
              </a:lnSpc>
              <a:spcBef>
                <a:spcPts val="95"/>
              </a:spcBef>
            </a:pPr>
            <a:r>
              <a:rPr lang="ru-RU" sz="1600" b="1" spc="-15" dirty="0" err="1" smtClean="0">
                <a:solidFill>
                  <a:srgbClr val="000080"/>
                </a:solidFill>
                <a:latin typeface="Arial"/>
                <a:cs typeface="Arial"/>
              </a:rPr>
              <a:t>Ерте</a:t>
            </a:r>
            <a:r>
              <a:rPr lang="ru-RU" sz="1600" b="1" spc="-15" dirty="0" smtClean="0">
                <a:solidFill>
                  <a:srgbClr val="000080"/>
                </a:solidFill>
                <a:latin typeface="Arial"/>
                <a:cs typeface="Arial"/>
              </a:rPr>
              <a:t> </a:t>
            </a:r>
            <a:r>
              <a:rPr lang="ru-RU" sz="1600" b="1" spc="-15" dirty="0" err="1" smtClean="0">
                <a:solidFill>
                  <a:srgbClr val="000080"/>
                </a:solidFill>
                <a:latin typeface="Arial"/>
                <a:cs typeface="Arial"/>
              </a:rPr>
              <a:t>эмбрионнан</a:t>
            </a:r>
            <a:r>
              <a:rPr lang="ru-RU" sz="1600" b="1" spc="-15" dirty="0" smtClean="0">
                <a:solidFill>
                  <a:srgbClr val="000080"/>
                </a:solidFill>
                <a:latin typeface="Arial"/>
                <a:cs typeface="Arial"/>
              </a:rPr>
              <a:t> </a:t>
            </a:r>
            <a:r>
              <a:rPr lang="ru-RU" sz="1600" b="1" spc="-15" dirty="0" err="1" smtClean="0">
                <a:solidFill>
                  <a:srgbClr val="000080"/>
                </a:solidFill>
                <a:latin typeface="Arial"/>
                <a:cs typeface="Arial"/>
              </a:rPr>
              <a:t>кейінгі</a:t>
            </a:r>
            <a:r>
              <a:rPr lang="ru-RU" sz="1600" b="1" spc="-15" dirty="0" smtClean="0">
                <a:solidFill>
                  <a:srgbClr val="000080"/>
                </a:solidFill>
                <a:latin typeface="Arial"/>
                <a:cs typeface="Arial"/>
              </a:rPr>
              <a:t> </a:t>
            </a:r>
            <a:r>
              <a:rPr lang="ru-RU" sz="1600" b="1" spc="-15" dirty="0" err="1" smtClean="0">
                <a:solidFill>
                  <a:srgbClr val="000080"/>
                </a:solidFill>
                <a:latin typeface="Arial"/>
                <a:cs typeface="Arial"/>
              </a:rPr>
              <a:t>кезеңде факторлардың әсерінен пайда</a:t>
            </a:r>
            <a:r>
              <a:rPr lang="ru-RU" sz="1600" b="1" spc="-15" dirty="0" smtClean="0">
                <a:solidFill>
                  <a:srgbClr val="000080"/>
                </a:solidFill>
                <a:latin typeface="Arial"/>
                <a:cs typeface="Arial"/>
              </a:rPr>
              <a:t> </a:t>
            </a:r>
            <a:r>
              <a:rPr lang="ru-RU" sz="1600" b="1" spc="-15" dirty="0" err="1" smtClean="0">
                <a:solidFill>
                  <a:srgbClr val="000080"/>
                </a:solidFill>
                <a:latin typeface="Arial"/>
                <a:cs typeface="Arial"/>
              </a:rPr>
              <a:t>болады</a:t>
            </a:r>
            <a:endParaRPr sz="1600">
              <a:latin typeface="Arial"/>
              <a:cs typeface="Arial"/>
            </a:endParaRPr>
          </a:p>
        </p:txBody>
      </p:sp>
      <p:pic>
        <p:nvPicPr>
          <p:cNvPr id="15" name="object 15"/>
          <p:cNvPicPr/>
          <p:nvPr/>
        </p:nvPicPr>
        <p:blipFill>
          <a:blip r:embed="rId8" cstate="print"/>
          <a:stretch>
            <a:fillRect/>
          </a:stretch>
        </p:blipFill>
        <p:spPr>
          <a:xfrm>
            <a:off x="2572511" y="1667255"/>
            <a:ext cx="4576571" cy="790955"/>
          </a:xfrm>
          <a:prstGeom prst="rect">
            <a:avLst/>
          </a:prstGeom>
        </p:spPr>
      </p:pic>
      <p:sp>
        <p:nvSpPr>
          <p:cNvPr id="16" name="object 16"/>
          <p:cNvSpPr txBox="1"/>
          <p:nvPr/>
        </p:nvSpPr>
        <p:spPr>
          <a:xfrm>
            <a:off x="3048000" y="1854149"/>
            <a:ext cx="2971800" cy="443711"/>
          </a:xfrm>
          <a:prstGeom prst="rect">
            <a:avLst/>
          </a:prstGeom>
        </p:spPr>
        <p:txBody>
          <a:bodyPr vert="horz" wrap="square" lIns="0" tIns="12700" rIns="0" bIns="0" rtlCol="0">
            <a:spAutoFit/>
          </a:bodyPr>
          <a:lstStyle/>
          <a:p>
            <a:pPr marL="12700" algn="ctr">
              <a:lnSpc>
                <a:spcPct val="100000"/>
              </a:lnSpc>
              <a:spcBef>
                <a:spcPts val="100"/>
              </a:spcBef>
            </a:pPr>
            <a:r>
              <a:rPr sz="2800" b="1" spc="75" smtClean="0">
                <a:solidFill>
                  <a:srgbClr val="FF0000"/>
                </a:solidFill>
                <a:latin typeface="Times New Roman" pitchFamily="18" charset="0"/>
                <a:cs typeface="Times New Roman" pitchFamily="18" charset="0"/>
              </a:rPr>
              <a:t>А</a:t>
            </a:r>
            <a:r>
              <a:rPr lang="ru-RU" sz="2800" b="1" spc="-5" dirty="0" err="1" smtClean="0">
                <a:solidFill>
                  <a:srgbClr val="FF0000"/>
                </a:solidFill>
                <a:latin typeface="Times New Roman" pitchFamily="18" charset="0"/>
                <a:cs typeface="Times New Roman" pitchFamily="18" charset="0"/>
              </a:rPr>
              <a:t>д</a:t>
            </a:r>
            <a:r>
              <a:rPr lang="ru-RU" sz="2800" b="1" spc="-45" dirty="0" err="1" smtClean="0">
                <a:solidFill>
                  <a:srgbClr val="FF0000"/>
                </a:solidFill>
                <a:latin typeface="Times New Roman" pitchFamily="18" charset="0"/>
                <a:cs typeface="Times New Roman" pitchFamily="18" charset="0"/>
              </a:rPr>
              <a:t>а</a:t>
            </a:r>
            <a:r>
              <a:rPr lang="ru-RU" sz="2800" b="1" dirty="0" err="1" smtClean="0">
                <a:solidFill>
                  <a:srgbClr val="FF0000"/>
                </a:solidFill>
                <a:latin typeface="Times New Roman" pitchFamily="18" charset="0"/>
                <a:cs typeface="Times New Roman" pitchFamily="18" charset="0"/>
              </a:rPr>
              <a:t>п</a:t>
            </a:r>
            <a:r>
              <a:rPr lang="ru-RU" sz="2800" b="1" spc="-155" dirty="0" err="1" smtClean="0">
                <a:solidFill>
                  <a:srgbClr val="FF0000"/>
                </a:solidFill>
                <a:latin typeface="Times New Roman" pitchFamily="18" charset="0"/>
                <a:cs typeface="Times New Roman" pitchFamily="18" charset="0"/>
              </a:rPr>
              <a:t>т</a:t>
            </a:r>
            <a:r>
              <a:rPr lang="ru-RU" sz="2800" b="1" spc="-5" dirty="0" err="1" smtClean="0">
                <a:solidFill>
                  <a:srgbClr val="FF0000"/>
                </a:solidFill>
                <a:latin typeface="Times New Roman" pitchFamily="18" charset="0"/>
                <a:cs typeface="Times New Roman" pitchFamily="18" charset="0"/>
              </a:rPr>
              <a:t>ация</a:t>
            </a:r>
            <a:endParaRPr sz="2800">
              <a:solidFill>
                <a:srgbClr val="FF0000"/>
              </a:solidFill>
              <a:latin typeface="Times New Roman" pitchFamily="18" charset="0"/>
              <a:cs typeface="Times New Roman" pitchFamily="18" charset="0"/>
            </a:endParaRPr>
          </a:p>
        </p:txBody>
      </p:sp>
      <p:sp>
        <p:nvSpPr>
          <p:cNvPr id="17" name="object 17"/>
          <p:cNvSpPr/>
          <p:nvPr/>
        </p:nvSpPr>
        <p:spPr>
          <a:xfrm>
            <a:off x="2742438" y="2443479"/>
            <a:ext cx="4585970" cy="521970"/>
          </a:xfrm>
          <a:custGeom>
            <a:avLst/>
            <a:gdLst/>
            <a:ahLst/>
            <a:cxnLst/>
            <a:rect l="l" t="t" r="r" b="b"/>
            <a:pathLst>
              <a:path w="4585970" h="521969">
                <a:moveTo>
                  <a:pt x="520319" y="32385"/>
                </a:moveTo>
                <a:lnTo>
                  <a:pt x="497713" y="1651"/>
                </a:lnTo>
                <a:lnTo>
                  <a:pt x="80530" y="310159"/>
                </a:lnTo>
                <a:lnTo>
                  <a:pt x="57912" y="279527"/>
                </a:lnTo>
                <a:lnTo>
                  <a:pt x="0" y="393446"/>
                </a:lnTo>
                <a:lnTo>
                  <a:pt x="125857" y="371475"/>
                </a:lnTo>
                <a:lnTo>
                  <a:pt x="111582" y="352171"/>
                </a:lnTo>
                <a:lnTo>
                  <a:pt x="103212" y="340842"/>
                </a:lnTo>
                <a:lnTo>
                  <a:pt x="520319" y="32385"/>
                </a:lnTo>
                <a:close/>
              </a:path>
              <a:path w="4585970" h="521969">
                <a:moveTo>
                  <a:pt x="2094738" y="407162"/>
                </a:moveTo>
                <a:lnTo>
                  <a:pt x="2056638" y="407162"/>
                </a:lnTo>
                <a:lnTo>
                  <a:pt x="2056638" y="17018"/>
                </a:lnTo>
                <a:lnTo>
                  <a:pt x="2018538" y="17018"/>
                </a:lnTo>
                <a:lnTo>
                  <a:pt x="2018538" y="407162"/>
                </a:lnTo>
                <a:lnTo>
                  <a:pt x="1980438" y="407162"/>
                </a:lnTo>
                <a:lnTo>
                  <a:pt x="2037588" y="521462"/>
                </a:lnTo>
                <a:lnTo>
                  <a:pt x="2085213" y="426212"/>
                </a:lnTo>
                <a:lnTo>
                  <a:pt x="2094738" y="407162"/>
                </a:lnTo>
                <a:close/>
              </a:path>
              <a:path w="4585970" h="521969">
                <a:moveTo>
                  <a:pt x="4585716" y="521462"/>
                </a:moveTo>
                <a:lnTo>
                  <a:pt x="4566602" y="496189"/>
                </a:lnTo>
                <a:lnTo>
                  <a:pt x="4508627" y="419481"/>
                </a:lnTo>
                <a:lnTo>
                  <a:pt x="4491723" y="453656"/>
                </a:lnTo>
                <a:lnTo>
                  <a:pt x="3576193" y="0"/>
                </a:lnTo>
                <a:lnTo>
                  <a:pt x="3559175" y="34036"/>
                </a:lnTo>
                <a:lnTo>
                  <a:pt x="4474857" y="487768"/>
                </a:lnTo>
                <a:lnTo>
                  <a:pt x="4457954" y="521970"/>
                </a:lnTo>
                <a:lnTo>
                  <a:pt x="4585716" y="521462"/>
                </a:lnTo>
                <a:close/>
              </a:path>
            </a:pathLst>
          </a:custGeom>
          <a:solidFill>
            <a:srgbClr val="000000"/>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57200" y="381000"/>
            <a:ext cx="81534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Стресс факторының әсер ету ұзақтығына және бейімделу механизміне байланысты келесі түрлер ажыратылады (Ф.З. Мерсон бойынша (1981).</a:t>
            </a:r>
            <a:endParaRPr kumimoji="0" lang="ru-RU" sz="2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1.Жедел бейімделу (бейімделудің шұғыл кезеңі) тітіркендіргіштің ағзаға әсері басталғаннан кейін пайда болады және оны бұрын қалыптасқан физиологиялық механизмдер негізінде жүзеге асыруға болады. Бұл кезеңде органдар мен жүйелердің қызметі организмнің физиологиялық мүмкіндіктерінің шегінде жүреді.</a:t>
            </a:r>
            <a:endParaRPr kumimoji="0" lang="ru-RU" sz="2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2. Ұзақ мерзімді бейімделу-қоршаған орта факторларының денесіне ұзақ және қайталанатын әсер ету нәтижесінде біртіндеп пайда болады. Ол шұғыл бейімделуді бірнеше рет жүзеге асыру негізінде дамиды, нәтижесінде организм бейімделмегеннен бейімделгенге айналады.</a:t>
            </a:r>
            <a:endParaRPr kumimoji="0" lang="ru-RU" sz="2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Ағзада бірнеше рет қайталанатын жедел (шұғыл) бейімделудің әсерлерінің жинақталуына байланысты құрылымдық өзгерістер орын алады (спорттық педагогикадағы «кумулятивті әсер» деп аталады – Н. И.Волков, 1986).</a:t>
            </a:r>
            <a:endParaRPr kumimoji="0" lang="kk-KZ" sz="2200" b="0" i="0" u="none" strike="noStrike" cap="none" normalizeH="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2768</Words>
  <Application>Microsoft Office PowerPoint</Application>
  <PresentationFormat>Экран (4:3)</PresentationFormat>
  <Paragraphs>180</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Office Theme</vt:lpstr>
      <vt:lpstr>Слайд 1</vt:lpstr>
      <vt:lpstr>Дәріс жоспары</vt:lpstr>
      <vt:lpstr>Слайд 3</vt:lpstr>
      <vt:lpstr>Слайд 4</vt:lpstr>
      <vt:lpstr>Слайд 5</vt:lpstr>
      <vt:lpstr>Слайд 6</vt:lpstr>
      <vt:lpstr>Слайд 7</vt:lpstr>
      <vt:lpstr>А.Д.Слоним бойынша бейімделудің классификациясы</vt:lpstr>
      <vt:lpstr>Слайд 9</vt:lpstr>
      <vt:lpstr>Ф.З.Меерсон бойынша бейімделудің қалыптасу кезеңдері</vt:lpstr>
      <vt:lpstr>Слайд 11</vt:lpstr>
      <vt:lpstr>Слайд 12</vt:lpstr>
      <vt:lpstr>Слайд 13</vt:lpstr>
      <vt:lpstr>Слайд 14</vt:lpstr>
      <vt:lpstr>Генетикалық  аппарат – функциялардың интенсивтілігі  ( Ф.З.Меерсон бойынша)</vt:lpstr>
      <vt:lpstr>Слайд 16</vt:lpstr>
      <vt:lpstr>Слайд 17</vt:lpstr>
      <vt:lpstr>Слайд 18</vt:lpstr>
      <vt:lpstr>Слайд 19</vt:lpstr>
      <vt:lpstr>Слайд 20</vt:lpstr>
      <vt:lpstr>Слайд 21</vt:lpstr>
      <vt:lpstr>Егеуқұйрықтарда жылулық стрестен кейін  және  оның түрлі уақыттардағы қан плазмасындағы АКТГ  концентрациясының өзгеруі ( А.Я.Тернер бойынша). </vt:lpstr>
      <vt:lpstr>Слайд 23</vt:lpstr>
      <vt:lpstr>Слайд 24</vt:lpstr>
      <vt:lpstr>Егеуқұйрықтардың қалыпты және стресс кезіндегі қаны плазмасындағы норадреналин мен адреналин деңгейі  (Popper et al,1977 бойынша)</vt:lpstr>
      <vt:lpstr>Стресс  кезіндегі  глюкокортикоидтер мен  катехоламиндердің әсері</vt:lpstr>
      <vt:lpstr>Слайд 27</vt:lpstr>
      <vt:lpstr>Слайд 28</vt:lpstr>
      <vt:lpstr>Слайд 29</vt:lpstr>
      <vt:lpstr>Слайд 30</vt:lpstr>
      <vt:lpstr>Слайд 31</vt:lpstr>
      <vt:lpstr>Слайд 32</vt:lpstr>
      <vt:lpstr>Бейімделудің қалыптасуының сызбасы   (Ф.З.Меерсон бойынша, 1986)</vt:lpstr>
      <vt:lpstr>Қорытынды </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25</cp:revision>
  <dcterms:created xsi:type="dcterms:W3CDTF">2022-10-05T18:02:16Z</dcterms:created>
  <dcterms:modified xsi:type="dcterms:W3CDTF">2022-10-13T10:08:20Z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2016-05-08T00:00:00Z</vt:filetime>
  </property>
  <property fmtid="{D5CDD505-2E9C-101B-9397-08002B2CF9AE}" pid="3" name="LastSaved">
    <vt:filetime>2022-10-05T00:00:00Z</vt:filetime>
  </property>
</Properties>
</file>